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4"/>
  </p:sldMasterIdLst>
  <p:notesMasterIdLst>
    <p:notesMasterId r:id="rId38"/>
  </p:notesMasterIdLst>
  <p:handoutMasterIdLst>
    <p:handoutMasterId r:id="rId39"/>
  </p:handoutMasterIdLst>
  <p:sldIdLst>
    <p:sldId id="348" r:id="rId5"/>
    <p:sldId id="344" r:id="rId6"/>
    <p:sldId id="10437" r:id="rId7"/>
    <p:sldId id="10990" r:id="rId8"/>
    <p:sldId id="10988" r:id="rId9"/>
    <p:sldId id="10989" r:id="rId10"/>
    <p:sldId id="10986" r:id="rId11"/>
    <p:sldId id="10987" r:id="rId12"/>
    <p:sldId id="10956" r:id="rId13"/>
    <p:sldId id="10957" r:id="rId14"/>
    <p:sldId id="10974" r:id="rId15"/>
    <p:sldId id="10959" r:id="rId16"/>
    <p:sldId id="10960" r:id="rId17"/>
    <p:sldId id="10961" r:id="rId18"/>
    <p:sldId id="10962" r:id="rId19"/>
    <p:sldId id="10976" r:id="rId20"/>
    <p:sldId id="10977" r:id="rId21"/>
    <p:sldId id="10978" r:id="rId22"/>
    <p:sldId id="10975" r:id="rId23"/>
    <p:sldId id="10991" r:id="rId24"/>
    <p:sldId id="10981" r:id="rId25"/>
    <p:sldId id="10982" r:id="rId26"/>
    <p:sldId id="10983" r:id="rId27"/>
    <p:sldId id="10984" r:id="rId28"/>
    <p:sldId id="10992" r:id="rId29"/>
    <p:sldId id="10964" r:id="rId30"/>
    <p:sldId id="10966" r:id="rId31"/>
    <p:sldId id="10967" r:id="rId32"/>
    <p:sldId id="392" r:id="rId33"/>
    <p:sldId id="402" r:id="rId34"/>
    <p:sldId id="10971" r:id="rId35"/>
    <p:sldId id="10972" r:id="rId36"/>
    <p:sldId id="1097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0F0293-45DB-4781-9FFA-0B4E6CC780A3}">
          <p14:sldIdLst>
            <p14:sldId id="348"/>
          </p14:sldIdLst>
        </p14:section>
        <p14:section name="Important information &amp; resources" id="{805B9579-48F8-47C4-B315-EA5068348044}">
          <p14:sldIdLst>
            <p14:sldId id="344"/>
          </p14:sldIdLst>
        </p14:section>
        <p14:section name="Experience Cloud Core Services" id="{7EA1DEED-67BD-4AC5-B233-A892AD57C8AD}">
          <p14:sldIdLst>
            <p14:sldId id="10437"/>
          </p14:sldIdLst>
        </p14:section>
        <p14:section name="Customer Support Services" id="{BC9E4873-2F44-4ACB-8BBC-7F66D47CD332}">
          <p14:sldIdLst>
            <p14:sldId id="10990"/>
            <p14:sldId id="10988"/>
            <p14:sldId id="10989"/>
            <p14:sldId id="10986"/>
            <p14:sldId id="10987"/>
          </p14:sldIdLst>
        </p14:section>
        <p14:section name="Your Adobe Solutions" id="{759DB6D9-CF6E-4397-9998-50EDF48D4E04}">
          <p14:sldIdLst>
            <p14:sldId id="10956"/>
            <p14:sldId id="10957"/>
            <p14:sldId id="10974"/>
            <p14:sldId id="10959"/>
            <p14:sldId id="10960"/>
            <p14:sldId id="10961"/>
            <p14:sldId id="10962"/>
            <p14:sldId id="10976"/>
            <p14:sldId id="10977"/>
            <p14:sldId id="10978"/>
            <p14:sldId id="10975"/>
            <p14:sldId id="10991"/>
          </p14:sldIdLst>
        </p14:section>
        <p14:section name="How to submit support ticket" id="{FB4B4DEE-A04C-4EBD-A644-91D10EC9798F}">
          <p14:sldIdLst>
            <p14:sldId id="10981"/>
            <p14:sldId id="10982"/>
            <p14:sldId id="10983"/>
            <p14:sldId id="10984"/>
            <p14:sldId id="10992"/>
          </p14:sldIdLst>
        </p14:section>
        <p14:section name="Engaging with Adobe Customer Support" id="{614CC2FA-9910-4258-8CB5-14649164C836}">
          <p14:sldIdLst>
            <p14:sldId id="10964"/>
          </p14:sldIdLst>
        </p14:section>
        <p14:section name="Tools &amp; Resources" id="{82DABEE1-291E-4CA9-B1BA-984D0702D401}">
          <p14:sldIdLst>
            <p14:sldId id="10966"/>
            <p14:sldId id="10967"/>
            <p14:sldId id="392"/>
          </p14:sldIdLst>
        </p14:section>
        <p14:section name="Premier Support Offerings" id="{8E2B80AC-BAED-4EBF-9CB9-8E329E46F661}">
          <p14:sldIdLst>
            <p14:sldId id="402"/>
            <p14:sldId id="10971"/>
            <p14:sldId id="10972"/>
            <p14:sldId id="10973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i Woolf" initials="KW" lastIdx="4" clrIdx="0">
    <p:extLst>
      <p:ext uri="{19B8F6BF-5375-455C-9EA6-DF929625EA0E}">
        <p15:presenceInfo xmlns:p15="http://schemas.microsoft.com/office/powerpoint/2012/main" userId="S::woolf@adobe.com::8419bd16-3a86-4e32-a752-292d43cdc108" providerId="AD"/>
      </p:ext>
    </p:extLst>
  </p:cmAuthor>
  <p:cmAuthor id="2" name="Ruby Alarcon" initials="RA" lastIdx="24" clrIdx="1">
    <p:extLst>
      <p:ext uri="{19B8F6BF-5375-455C-9EA6-DF929625EA0E}">
        <p15:presenceInfo xmlns:p15="http://schemas.microsoft.com/office/powerpoint/2012/main" userId="Ruby Alarcon" providerId="None"/>
      </p:ext>
    </p:extLst>
  </p:cmAuthor>
  <p:cmAuthor id="3" name="Akilah Johnson" initials="AJ" lastIdx="3" clrIdx="2">
    <p:extLst>
      <p:ext uri="{19B8F6BF-5375-455C-9EA6-DF929625EA0E}">
        <p15:presenceInfo xmlns:p15="http://schemas.microsoft.com/office/powerpoint/2012/main" userId="S::akjohnso@adobe.com::2fa3aa60-0c9c-4d06-bae2-7959832412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E8FFF"/>
    <a:srgbClr val="404040"/>
    <a:srgbClr val="7D7D7D"/>
    <a:srgbClr val="FFFFFF"/>
    <a:srgbClr val="0068E1"/>
    <a:srgbClr val="F5F5F5"/>
    <a:srgbClr val="94ABB3"/>
    <a:srgbClr val="2C2C2C"/>
    <a:srgbClr val="9EA6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E35CC9-3AD3-4952-BC08-B5E19BF9686F}" v="77" dt="2021-10-20T21:09:27.032"/>
    <p1510:client id="{BF17B975-E4C8-9433-7B61-E734EA93B927}" v="33" dt="2021-10-26T22:24:41.889"/>
    <p1510:client id="{CE90FF8F-6D47-91C7-9174-4916F9037191}" v="28" dt="2021-10-26T17:40:53.5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94"/>
  </p:normalViewPr>
  <p:slideViewPr>
    <p:cSldViewPr snapToGrid="0">
      <p:cViewPr varScale="1">
        <p:scale>
          <a:sx n="103" d="100"/>
          <a:sy n="103" d="100"/>
        </p:scale>
        <p:origin x="176" y="624"/>
      </p:cViewPr>
      <p:guideLst>
        <p:guide pos="3840"/>
        <p:guide pos="2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540CC4-3805-5440-BAF5-14662BA462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5D4A97-306B-5140-BE71-1D8FF1F339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A720E-0FA3-164E-A9BD-33032D76CB2C}" type="datetimeFigureOut">
              <a:rPr lang="en-US" smtClean="0"/>
              <a:pPr/>
              <a:t>11/19/21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A045A-29A0-2C40-AA51-E44D965346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F6D3A-AD66-1542-9D38-F4634C13A5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BF097-5AFE-3447-809C-5E190D9F17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18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E95B5-9144-4447-893D-1C1240377C7A}" type="datetimeFigureOut">
              <a:rPr lang="en-US" smtClean="0"/>
              <a:pPr/>
              <a:t>11/19/21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76DA2-74C2-0942-8EC1-B909DF1AFA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32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22090" y="4456664"/>
            <a:ext cx="6462366" cy="4320540"/>
          </a:xfrm>
        </p:spPr>
        <p:txBody>
          <a:bodyPr>
            <a:noAutofit/>
          </a:bodyPr>
          <a:lstStyle/>
          <a:p>
            <a:pPr lvl="0"/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91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그림이 포함된 사진&#10;&#10;자동으로 생성된 설명">
            <a:extLst>
              <a:ext uri="{FF2B5EF4-FFF2-40B4-BE49-F238E27FC236}">
                <a16:creationId xmlns:a16="http://schemas.microsoft.com/office/drawing/2014/main" id="{AB79084A-2375-446C-803B-D98146722F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D2DE1-CD92-D54D-95C5-5BDEECA1D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3299" y="2796819"/>
            <a:ext cx="5919381" cy="1213050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D4DD803-E558-9144-8986-8DB1EE1D03F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03299" y="4123739"/>
            <a:ext cx="5909954" cy="107805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2000" b="1" i="0" kern="1200" baseline="0" dirty="0">
                <a:solidFill>
                  <a:schemeClr val="bg1"/>
                </a:solidFill>
                <a:latin typeface="Adobe Clean" panose="020B05030204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77721-2719-4EF5-B587-B2A75D1803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99" y="2904989"/>
            <a:ext cx="703952" cy="9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72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Divider [EC]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185176" y="2866397"/>
            <a:ext cx="8857198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725D1-C29F-49B5-BD56-434229004C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535" y="2825114"/>
            <a:ext cx="616079" cy="5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38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White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로고 클로즈업&#10;&#10;자동으로 생성된 설명">
            <a:extLst>
              <a:ext uri="{FF2B5EF4-FFF2-40B4-BE49-F238E27FC236}">
                <a16:creationId xmlns:a16="http://schemas.microsoft.com/office/drawing/2014/main" id="{5C69EB3E-ED19-4474-8439-F48431B62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912108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White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로고 클로즈업&#10;&#10;자동으로 생성된 설명">
            <a:extLst>
              <a:ext uri="{FF2B5EF4-FFF2-40B4-BE49-F238E27FC236}">
                <a16:creationId xmlns:a16="http://schemas.microsoft.com/office/drawing/2014/main" id="{DBCDD68E-6A21-4946-A44A-CB84F98FF1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187299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Dark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컴퓨터가 포함된 사진&#10;&#10;자동으로 생성된 설명">
            <a:extLst>
              <a:ext uri="{FF2B5EF4-FFF2-40B4-BE49-F238E27FC236}">
                <a16:creationId xmlns:a16="http://schemas.microsoft.com/office/drawing/2014/main" id="{7AD3869F-D3E8-4162-AC9C-5E105DCDCD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57469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Dark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로고 클로즈업&#10;&#10;자동으로 생성된 설명">
            <a:extLst>
              <a:ext uri="{FF2B5EF4-FFF2-40B4-BE49-F238E27FC236}">
                <a16:creationId xmlns:a16="http://schemas.microsoft.com/office/drawing/2014/main" id="{C1E84E48-4621-413D-8B33-D60987BD97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15911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lIns="45720" r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pPr/>
              <a:t>11/19/21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809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[Dark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EECCFEF-2E34-41AB-8DA0-38A34C0B15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DB0B12-ED72-E742-A04D-80FB3DE67B12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00D5AA-51AA-4615-B224-7F76F87AE2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9613" y="6578695"/>
            <a:ext cx="566079" cy="147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312661"/>
            <a:ext cx="11498704" cy="6467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30E68-8AA3-4F04-9D54-83CA8C1FA3D2}" type="datetime1">
              <a:rPr lang="en-US" smtClean="0"/>
              <a:pPr/>
              <a:t>11/19/21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498704" cy="4646950"/>
          </a:xfrm>
        </p:spPr>
        <p:txBody>
          <a:bodyPr anchor="t"/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98F48D3-EC8B-4901-861B-167FE5EBECE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 2021 Adobe. All Rights Reserved.Adobe 기밀.</a:t>
            </a:r>
          </a:p>
        </p:txBody>
      </p:sp>
    </p:spTree>
    <p:extLst>
      <p:ext uri="{BB962C8B-B14F-4D97-AF65-F5344CB8AC3E}">
        <p14:creationId xmlns:p14="http://schemas.microsoft.com/office/powerpoint/2010/main" val="1626949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7D1A37-D98F-8844-AF99-5DCC9E674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05832" y="2759987"/>
            <a:ext cx="980335" cy="1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42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7B56F46-A6CE-664B-A333-C2ABA8BB0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559241" y="6921698"/>
            <a:ext cx="632759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fld id="{C13374DE-F523-4144-90A2-C47F06AF466D}" type="datetime1">
              <a:rPr lang="en-US" smtClean="0"/>
              <a:pPr/>
              <a:t>11/19/21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E3A79FF-5E5A-2542-8EE6-C0AC5DC24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44499" y="6560363"/>
            <a:ext cx="4348378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984DC9-2E6F-4F4D-995A-3BDA04912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95407" y="6560363"/>
            <a:ext cx="401186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Adobe Clean" panose="020B0503020404020204" pitchFamily="34" charset="0"/>
              </a:defRPr>
            </a:lvl1pPr>
          </a:lstStyle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353DCA3C-5094-B14F-B080-18DFB21F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50" y="312660"/>
            <a:ext cx="11494008" cy="647458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EB161B-A0C5-1C48-A3B3-3D947E982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612" y="1401699"/>
            <a:ext cx="11518083" cy="4632976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DD2B9E-6BA2-414A-A3E6-165875CDED8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78923" y="6578695"/>
            <a:ext cx="566078" cy="147131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3C8BD2E-F820-48C1-9E0B-681BB0E8517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 2021 Adobe. All Rights Reserved.Adobe 기밀.</a:t>
            </a:r>
          </a:p>
        </p:txBody>
      </p:sp>
    </p:spTree>
    <p:extLst>
      <p:ext uri="{BB962C8B-B14F-4D97-AF65-F5344CB8AC3E}">
        <p14:creationId xmlns:p14="http://schemas.microsoft.com/office/powerpoint/2010/main" val="35142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28" r:id="rId2"/>
    <p:sldLayoutId id="2147483719" r:id="rId3"/>
    <p:sldLayoutId id="2147483724" r:id="rId4"/>
    <p:sldLayoutId id="2147483720" r:id="rId5"/>
    <p:sldLayoutId id="2147483725" r:id="rId6"/>
    <p:sldLayoutId id="2147483721" r:id="rId7"/>
    <p:sldLayoutId id="2147483722" r:id="rId8"/>
    <p:sldLayoutId id="214748372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FA0F00"/>
          </a:solidFill>
          <a:latin typeface="Adobe Clean ExtraBold" panose="020B05030204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04">
          <p15:clr>
            <a:srgbClr val="F26B43"/>
          </p15:clr>
        </p15:guide>
        <p15:guide id="2" orient="horz" pos="4055">
          <p15:clr>
            <a:srgbClr val="F26B43"/>
          </p15:clr>
        </p15:guide>
        <p15:guide id="3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experienceleague.adobe.com/docs/audience-manager/user-guide/implementation-integration-guides/implement-audience-manager.html" TargetMode="External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hyperlink" Target="https://experienceleaguecommunities.adobe.com/t5/adobe-audience-manager/ct-p/adobe-audience-manager-community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hyperlink" Target="https://exchange.adobe.com/experiencecloud.audience-manager.html" TargetMode="External"/><Relationship Id="rId5" Type="http://schemas.openxmlformats.org/officeDocument/2006/relationships/image" Target="../media/image26.svg"/><Relationship Id="rId10" Type="http://schemas.openxmlformats.org/officeDocument/2006/relationships/hyperlink" Target="https://experienceleague.adobe.com/docs/audience-manager.html" TargetMode="External"/><Relationship Id="rId4" Type="http://schemas.openxmlformats.org/officeDocument/2006/relationships/image" Target="../media/image25.png"/><Relationship Id="rId9" Type="http://schemas.openxmlformats.org/officeDocument/2006/relationships/hyperlink" Target="https://experienceleague.adobe.com/?lang=en&amp;support-solution=General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hyperlink" Target="https://experienceleaguecommunities.adobe.com/t5/adobe-target/ct-p/adobe-target-community" TargetMode="External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hyperlink" Target="https://experienceleague.adobe.com/docs/target/using/implement-target/implementing-target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xperienceleague.adobe.com/docs/target.html" TargetMode="External"/><Relationship Id="rId11" Type="http://schemas.openxmlformats.org/officeDocument/2006/relationships/image" Target="../media/image33.png"/><Relationship Id="rId5" Type="http://schemas.openxmlformats.org/officeDocument/2006/relationships/hyperlink" Target="https://exchange.adobe.com/experiencecloud.adobetarget.html" TargetMode="External"/><Relationship Id="rId10" Type="http://schemas.openxmlformats.org/officeDocument/2006/relationships/image" Target="../media/image32.svg"/><Relationship Id="rId4" Type="http://schemas.openxmlformats.org/officeDocument/2006/relationships/hyperlink" Target="https://experienceleague.adobe.com/?lang=en&amp;support-solution=Analytics" TargetMode="External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xperienceleague.adobe.com/docs/experience-manager-learn/assets/overview.html" TargetMode="External"/><Relationship Id="rId13" Type="http://schemas.openxmlformats.org/officeDocument/2006/relationships/image" Target="../media/image36.svg"/><Relationship Id="rId18" Type="http://schemas.openxmlformats.org/officeDocument/2006/relationships/image" Target="../media/image41.png"/><Relationship Id="rId3" Type="http://schemas.openxmlformats.org/officeDocument/2006/relationships/hyperlink" Target="https://experienceleague.adobe.com/?lang=en&amp;support-solution=Analytics" TargetMode="External"/><Relationship Id="rId21" Type="http://schemas.openxmlformats.org/officeDocument/2006/relationships/image" Target="../media/image44.svg"/><Relationship Id="rId7" Type="http://schemas.openxmlformats.org/officeDocument/2006/relationships/hyperlink" Target="https://experienceleague.adobe.com/docs/experience-manager-learn/getting-started-wknd-tutorial-develop/overview.html" TargetMode="External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" Type="http://schemas.openxmlformats.org/officeDocument/2006/relationships/hyperlink" Target="https://experienceleaguecommunities.adobe.com/t5/adobe-experience-manager/ct-p/adobe-experience-manager-community" TargetMode="Externa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elpx.adobe.com/security/products/experience-manager.html" TargetMode="External"/><Relationship Id="rId11" Type="http://schemas.openxmlformats.org/officeDocument/2006/relationships/hyperlink" Target="https://experienceleague.adobe.com/docs/experience-manager-cloud-service/landing/home.html?lang=ko-KR" TargetMode="External"/><Relationship Id="rId5" Type="http://schemas.openxmlformats.org/officeDocument/2006/relationships/hyperlink" Target="https://helpx.adobe.com/experience-manager/kt/eseminars/ask-the-expert/atace-index.html" TargetMode="External"/><Relationship Id="rId15" Type="http://schemas.openxmlformats.org/officeDocument/2006/relationships/image" Target="../media/image38.svg"/><Relationship Id="rId10" Type="http://schemas.openxmlformats.org/officeDocument/2006/relationships/hyperlink" Target="https://experienceleague.adobe.com/docs/experience-manager-cloud-service/overview/home.html?lang=en" TargetMode="External"/><Relationship Id="rId19" Type="http://schemas.openxmlformats.org/officeDocument/2006/relationships/image" Target="../media/image42.svg"/><Relationship Id="rId4" Type="http://schemas.openxmlformats.org/officeDocument/2006/relationships/hyperlink" Target="https://experienceleague.adobe.com/docs/experience-manager-core-components/using/introduction.html?lang=en" TargetMode="External"/><Relationship Id="rId9" Type="http://schemas.openxmlformats.org/officeDocument/2006/relationships/hyperlink" Target="https://experienceleague.adobe.com/docs/experience-manager-learn/forms/overview.html" TargetMode="External"/><Relationship Id="rId14" Type="http://schemas.openxmlformats.org/officeDocument/2006/relationships/image" Target="../media/image37.png"/><Relationship Id="rId22" Type="http://schemas.openxmlformats.org/officeDocument/2006/relationships/hyperlink" Target="https://experienceleague.adobe.com/docs/experience-manager-cloud-service.html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xchange.adobe.com/experiencecloud.campaign.html" TargetMode="External"/><Relationship Id="rId13" Type="http://schemas.openxmlformats.org/officeDocument/2006/relationships/image" Target="../media/image49.png"/><Relationship Id="rId3" Type="http://schemas.openxmlformats.org/officeDocument/2006/relationships/hyperlink" Target="https://experienceleaguecommunities.adobe.com/t5/adobe-campaign-classic/ct-p/adobe-campaign-classic-community" TargetMode="External"/><Relationship Id="rId7" Type="http://schemas.openxmlformats.org/officeDocument/2006/relationships/hyperlink" Target="https://experienceleague.adobe.com/docs/campaign-standard.html" TargetMode="External"/><Relationship Id="rId12" Type="http://schemas.openxmlformats.org/officeDocument/2006/relationships/image" Target="../media/image48.svg"/><Relationship Id="rId2" Type="http://schemas.openxmlformats.org/officeDocument/2006/relationships/hyperlink" Target="https://experienceleague.adobe.com/docs/campaign-classic/using/campaign-classic-home.html?lang=ko-KR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xperienceleaguecommunities.adobe.com/t5/adobe-campaign-standard/ct-p/adobe-campaign-standard-community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experienceleague.adobe.com/docs/campaign-standard/using/campaign-standard-home.html?lang=ko-KR" TargetMode="External"/><Relationship Id="rId10" Type="http://schemas.openxmlformats.org/officeDocument/2006/relationships/image" Target="../media/image46.svg"/><Relationship Id="rId4" Type="http://schemas.openxmlformats.org/officeDocument/2006/relationships/hyperlink" Target="https://experienceleague.adobe.com/docs/campaign-classic.html" TargetMode="External"/><Relationship Id="rId9" Type="http://schemas.openxmlformats.org/officeDocument/2006/relationships/image" Target="../media/image45.png"/><Relationship Id="rId14" Type="http://schemas.openxmlformats.org/officeDocument/2006/relationships/image" Target="../media/image5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hyperlink" Target="https://experienceleaguecommunities.adobe.com/t5/adobe-experience-platform/ct-p/adobe-experience-platform-community" TargetMode="External"/><Relationship Id="rId7" Type="http://schemas.openxmlformats.org/officeDocument/2006/relationships/image" Target="../media/image53.png"/><Relationship Id="rId12" Type="http://schemas.openxmlformats.org/officeDocument/2006/relationships/hyperlink" Target="https://experienceleague.adobe.com/docs/customer-one/using/home.html" TargetMode="External"/><Relationship Id="rId2" Type="http://schemas.openxmlformats.org/officeDocument/2006/relationships/hyperlink" Target="https://experienceleague.adobe.com/docs/experience-platform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hyperlink" Target="https://exchange.adobe.com/experiencecloud.experience-platform-launch.html" TargetMode="External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hyperlink" Target="https://experienceleague.adobe.com/?lang=en&amp;support-solution=General" TargetMode="External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s://experienceleague.adobe.com/?support-solution=Primetime&amp;lang=en" TargetMode="External"/><Relationship Id="rId7" Type="http://schemas.openxmlformats.org/officeDocument/2006/relationships/image" Target="../media/image60.svg"/><Relationship Id="rId2" Type="http://schemas.openxmlformats.org/officeDocument/2006/relationships/hyperlink" Target="https://experienceleague.adobe.com/docs/primetime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s://experienceleague.adobe.com/docs/marketo/using/home.html" TargetMode="External"/><Relationship Id="rId7" Type="http://schemas.openxmlformats.org/officeDocument/2006/relationships/hyperlink" Target="https://nation.marketo.com/t5/knowledgebase/tkb-p/support_solutions-documents" TargetMode="External"/><Relationship Id="rId12" Type="http://schemas.openxmlformats.org/officeDocument/2006/relationships/hyperlink" Target="https://exchange.adobe.com/experiencecloud.marketo-engage.html" TargetMode="External"/><Relationship Id="rId2" Type="http://schemas.openxmlformats.org/officeDocument/2006/relationships/hyperlink" Target="https://nation.marketo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ation.marketo.com/t5/support/ct-p/Support" TargetMode="External"/><Relationship Id="rId11" Type="http://schemas.openxmlformats.org/officeDocument/2006/relationships/image" Target="../media/image66.svg"/><Relationship Id="rId5" Type="http://schemas.openxmlformats.org/officeDocument/2006/relationships/image" Target="../media/image64.svg"/><Relationship Id="rId10" Type="http://schemas.openxmlformats.org/officeDocument/2006/relationships/image" Target="../media/image65.png"/><Relationship Id="rId4" Type="http://schemas.openxmlformats.org/officeDocument/2006/relationships/image" Target="../media/image63.png"/><Relationship Id="rId9" Type="http://schemas.openxmlformats.org/officeDocument/2006/relationships/image" Target="../media/image6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experienceleague.adobe.com/docs/commerce.html" TargetMode="External"/><Relationship Id="rId13" Type="http://schemas.openxmlformats.org/officeDocument/2006/relationships/hyperlink" Target="https://support.magento.com/hc/en-us/" TargetMode="External"/><Relationship Id="rId3" Type="http://schemas.openxmlformats.org/officeDocument/2006/relationships/hyperlink" Target="https://support.magento.com/hc/en-us" TargetMode="External"/><Relationship Id="rId7" Type="http://schemas.openxmlformats.org/officeDocument/2006/relationships/hyperlink" Target="https://exchange.adobe.com/experiencecloud.commerce-cloud.html" TargetMode="External"/><Relationship Id="rId12" Type="http://schemas.openxmlformats.org/officeDocument/2006/relationships/image" Target="../media/image70.svg"/><Relationship Id="rId2" Type="http://schemas.openxmlformats.org/officeDocument/2006/relationships/hyperlink" Target="https://devdocs.magento.com/guides/v2.4/install-gde/install-flow-diagram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unity.magento.com" TargetMode="External"/><Relationship Id="rId11" Type="http://schemas.openxmlformats.org/officeDocument/2006/relationships/image" Target="../media/image69.png"/><Relationship Id="rId5" Type="http://schemas.openxmlformats.org/officeDocument/2006/relationships/image" Target="../media/image68.svg"/><Relationship Id="rId10" Type="http://schemas.openxmlformats.org/officeDocument/2006/relationships/image" Target="../media/image40.svg"/><Relationship Id="rId4" Type="http://schemas.openxmlformats.org/officeDocument/2006/relationships/image" Target="../media/image67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40.svg"/><Relationship Id="rId3" Type="http://schemas.openxmlformats.org/officeDocument/2006/relationships/hyperlink" Target="https://one.workfront.com/s/getting-started" TargetMode="External"/><Relationship Id="rId7" Type="http://schemas.openxmlformats.org/officeDocument/2006/relationships/image" Target="../media/image71.png"/><Relationship Id="rId12" Type="http://schemas.openxmlformats.org/officeDocument/2006/relationships/image" Target="../media/image39.png"/><Relationship Id="rId2" Type="http://schemas.openxmlformats.org/officeDocument/2006/relationships/hyperlink" Target="https://one.workfront.com/s/document-item?bundleId=workfront-classic&amp;topicId=Content/Administration_and_Setup/_administration-and-setup.ht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ne.workfront.com/s/documentation-classic" TargetMode="External"/><Relationship Id="rId11" Type="http://schemas.openxmlformats.org/officeDocument/2006/relationships/hyperlink" Target="https://one.workfront.com/s/support" TargetMode="External"/><Relationship Id="rId5" Type="http://schemas.openxmlformats.org/officeDocument/2006/relationships/hyperlink" Target="https://exchange.adobe.com/experiencecloud.workfront.html" TargetMode="External"/><Relationship Id="rId10" Type="http://schemas.openxmlformats.org/officeDocument/2006/relationships/image" Target="../media/image70.svg"/><Relationship Id="rId4" Type="http://schemas.openxmlformats.org/officeDocument/2006/relationships/hyperlink" Target="https://one.workfront.com/s/community" TargetMode="External"/><Relationship Id="rId9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hyperlink" Target="https://experienceleaguecommunities.adobe.com/t5/adobe-advertising-cloud/ct-p/adobe-advertising-cloud-community" TargetMode="External"/><Relationship Id="rId7" Type="http://schemas.openxmlformats.org/officeDocument/2006/relationships/image" Target="../media/image75.png"/><Relationship Id="rId2" Type="http://schemas.openxmlformats.org/officeDocument/2006/relationships/hyperlink" Target="https://exchange.adobe.com/experiencecloud.advertising-cloud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10" Type="http://schemas.openxmlformats.org/officeDocument/2006/relationships/image" Target="../media/image78.svg"/><Relationship Id="rId4" Type="http://schemas.openxmlformats.org/officeDocument/2006/relationships/hyperlink" Target="https://experienceleague.adobe.com/docs/advertising-cloud.html" TargetMode="External"/><Relationship Id="rId9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adminconsole.adobe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helpx.adobe.com/support/programs/enterprise-support-programs/premier-support-business.html" TargetMode="External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experienceleague.adobe.com/?Solution=Experience+Platform&amp;support-solution=General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dobeprimetime.zendesk.com" TargetMode="External"/><Relationship Id="rId2" Type="http://schemas.openxmlformats.org/officeDocument/2006/relationships/hyperlink" Target="https://experienceleague.adobe.com/?Solution=Experience+Platform&amp;support-solution=Genera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hyperlink" Target="https://account.magento.com/customer/account/login/referer/aHR0cHM6Ly9hY2NvdW50Lm1hZ2VudG8uY29tL3plbmRlc2svbG9naW4vaW5kZXgvP2JyYW5kX2lkPTExNDA5NDUxOTMxNCZsb2NhbGVfaWQ9MSZyZXR1cm5fdG89aHR0cHMlM0ElMkYlMkZzdXBwb3J0Lm1hZ2VudG8uY29tJTJGaGMlMkZlbi11cyZ0aW1lc3RhbXA9MTYzMTIxNzMyNA,,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agento.com/" TargetMode="External"/><Relationship Id="rId2" Type="http://schemas.openxmlformats.org/officeDocument/2006/relationships/hyperlink" Target="https://experienceleague.adobe.com/?Solution=Experience+Platform&amp;support-solution=Genera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hyperlink" Target="https://account.magento.com/customer/account/login/referer/aHR0cHM6Ly9hY2NvdW50Lm1hZ2VudG8uY29tL3plbmRlc2svbG9naW4vaW5kZXgvP2JyYW5kX2lkPTExNDA5NDUxOTMxNCZsb2NhbGVfaWQ9MSZyZXR1cm5fdG89aHR0cHMlM0ElMkYlMkZzdXBwb3J0Lm1hZ2VudG8uY29tJTJGaGMlMkZlbi11cyZ0aW1lc3RhbXA9MTYzMTIxNzMyNA,,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nation.marketo.com/t5/product-blogs/how-to-use-the-support-portal/ba-p/297884" TargetMode="External"/><Relationship Id="rId2" Type="http://schemas.openxmlformats.org/officeDocument/2006/relationships/hyperlink" Target="https://nation.marketo.com/t5/support/ct-p/Suppor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hyperlink" Target="https://helpx.adobe.com/contact/dma-external/DMACustomeCareRegionalPhoneNumbers.html" TargetMode="External"/><Relationship Id="rId7" Type="http://schemas.openxmlformats.org/officeDocument/2006/relationships/image" Target="../media/image92.svg"/><Relationship Id="rId2" Type="http://schemas.openxmlformats.org/officeDocument/2006/relationships/hyperlink" Target="https://experienceleague.adobe.com/?support-solution=Genera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Relationship Id="rId9" Type="http://schemas.openxmlformats.org/officeDocument/2006/relationships/image" Target="../media/image9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3" Type="http://schemas.openxmlformats.org/officeDocument/2006/relationships/hyperlink" Target="https://www.adobe.com/subscription/priority-product-update.html" TargetMode="External"/><Relationship Id="rId7" Type="http://schemas.openxmlformats.org/officeDocument/2006/relationships/image" Target="../media/image96.svg"/><Relationship Id="rId12" Type="http://schemas.openxmlformats.org/officeDocument/2006/relationships/image" Target="../media/image101.png"/><Relationship Id="rId2" Type="http://schemas.openxmlformats.org/officeDocument/2006/relationships/hyperlink" Target="https://experienceleague.adobe.com/?support-solution=Genera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5" Type="http://schemas.openxmlformats.org/officeDocument/2006/relationships/hyperlink" Target="https://experienceleague.adobe.com/docs/release-notes/experience-cloud/current.html?lang=en" TargetMode="External"/><Relationship Id="rId10" Type="http://schemas.openxmlformats.org/officeDocument/2006/relationships/image" Target="../media/image99.png"/><Relationship Id="rId4" Type="http://schemas.openxmlformats.org/officeDocument/2006/relationships/hyperlink" Target="https://www.adobe.com/subscription/adbeSecurityNotifications.html" TargetMode="External"/><Relationship Id="rId9" Type="http://schemas.openxmlformats.org/officeDocument/2006/relationships/image" Target="../media/image9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sv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hyperlink" Target="https://experienceleague.adobe.com/?lang=ko-KR/" TargetMode="External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svg"/><Relationship Id="rId5" Type="http://schemas.openxmlformats.org/officeDocument/2006/relationships/image" Target="../media/image105.sv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obe.com/experience-cloud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helpx.adobe.com/experience-cloud/tutorials.htm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hyperlink" Target="https://adobe.ly/businesssuppor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10" Type="http://schemas.openxmlformats.org/officeDocument/2006/relationships/image" Target="../media/image125.svg"/><Relationship Id="rId4" Type="http://schemas.openxmlformats.org/officeDocument/2006/relationships/image" Target="../media/image119.svg"/><Relationship Id="rId9" Type="http://schemas.openxmlformats.org/officeDocument/2006/relationships/image" Target="../media/image12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hyperlink" Target="https://adobe.ly/enterprisesuppor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10" Type="http://schemas.openxmlformats.org/officeDocument/2006/relationships/image" Target="../media/image125.svg"/><Relationship Id="rId4" Type="http://schemas.openxmlformats.org/officeDocument/2006/relationships/image" Target="../media/image119.svg"/><Relationship Id="rId9" Type="http://schemas.openxmlformats.org/officeDocument/2006/relationships/image" Target="../media/image1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hyperlink" Target="https://adobe.ly/elitesuppor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10" Type="http://schemas.openxmlformats.org/officeDocument/2006/relationships/image" Target="../media/image125.svg"/><Relationship Id="rId4" Type="http://schemas.openxmlformats.org/officeDocument/2006/relationships/image" Target="../media/image119.svg"/><Relationship Id="rId9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xperienceleague.adobe.com/?lang=ko-KR?support-solution=Experience+Manager" TargetMode="External"/><Relationship Id="rId2" Type="http://schemas.openxmlformats.org/officeDocument/2006/relationships/hyperlink" Target="experienceleague.adobe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atus.adobe.com/experience_cloud" TargetMode="External"/><Relationship Id="rId5" Type="http://schemas.openxmlformats.org/officeDocument/2006/relationships/hyperlink" Target="https://helpx.adobe.com/contact/dma-external/DMACustomeCareRegionalPhoneNumbers.html" TargetMode="External"/><Relationship Id="rId4" Type="http://schemas.openxmlformats.org/officeDocument/2006/relationships/hyperlink" Target="https://experienceleague.adobe.com/?lang=ko-KR?support-solution=Campaig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xperienceleague.adobe.com/?support-solution=General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xperienceleague.adobe.com/docs/analytics/implementation/home.html?lang=ko-KR" TargetMode="External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hyperlink" Target="https://experienceleague.adobe.com/docs/analytics/landing/home.html?lang=en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hyperlink" Target="https://exchange.adobe.com/experiencecloud.analytics.html" TargetMode="External"/><Relationship Id="rId5" Type="http://schemas.openxmlformats.org/officeDocument/2006/relationships/image" Target="../media/image20.svg"/><Relationship Id="rId10" Type="http://schemas.openxmlformats.org/officeDocument/2006/relationships/hyperlink" Target="https://experienceleague.adobe.com/?lang=en&amp;support-solution=Analytics" TargetMode="External"/><Relationship Id="rId4" Type="http://schemas.openxmlformats.org/officeDocument/2006/relationships/image" Target="../media/image19.png"/><Relationship Id="rId9" Type="http://schemas.openxmlformats.org/officeDocument/2006/relationships/hyperlink" Target="https://experienceleaguecommunities.adobe.com/t5/adobe-analytics/ct-p/adobe-analytics-community?profile.language=e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E4DC75-68B1-4982-9B3F-B81052D1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299" y="2796819"/>
            <a:ext cx="5919381" cy="1213050"/>
          </a:xfrm>
        </p:spPr>
        <p:txBody>
          <a:bodyPr/>
          <a:lstStyle/>
          <a:p>
            <a:r>
              <a:rPr lang="ja-JP" sz="3600">
                <a:latin typeface="+mj-lt"/>
              </a:rPr>
              <a:t>Adobe Experience Cloud</a:t>
            </a:r>
            <a:br/>
            <a:r>
              <a:rPr lang="ja-JP" sz="3600">
                <a:latin typeface="+mj-lt"/>
              </a:rPr>
              <a:t>고객 지원 안내서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1F90D9-0635-46E9-8453-58FEB28FB0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03299" y="4123739"/>
            <a:ext cx="5909954" cy="1078057"/>
          </a:xfrm>
        </p:spPr>
        <p:txBody>
          <a:bodyPr/>
          <a:lstStyle/>
          <a:p>
            <a:r>
              <a:rPr lang="ja-JP" b="0">
                <a:latin typeface="Adobe Clean ExtraBold" panose="020B0903020404020204" pitchFamily="34" charset="0"/>
              </a:rPr>
              <a:t>정보와 리소스는 Adobe 솔루션의 가치를 극대화하는 데 필요합니다.</a:t>
            </a:r>
            <a:endParaRPr lang="en-US" b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089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69DB-D556-4408-9A33-202C625C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512930" cy="646189"/>
          </a:xfrm>
        </p:spPr>
        <p:txBody>
          <a:bodyPr/>
          <a:lstStyle/>
          <a:p>
            <a:r>
              <a:rPr lang="ja-JP">
                <a:latin typeface="+mj-lt"/>
              </a:rPr>
              <a:t>Adobe Audience Manager: </a:t>
            </a:r>
            <a:r>
              <a:rPr lang="ja-JP">
                <a:solidFill>
                  <a:schemeClr val="tx1"/>
                </a:solidFill>
                <a:latin typeface="+mj-lt"/>
              </a:rPr>
              <a:t>디지털 채널에서 가장 중요한 세그먼트를 식별 및 사용할 수 있도록 고유한 대상 프로필을 구축할 수 있는 데이터 관리 플랫폼입니다.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21B9DFE-A17D-4199-A072-59CFB9B9607D}"/>
              </a:ext>
            </a:extLst>
          </p:cNvPr>
          <p:cNvGrpSpPr/>
          <p:nvPr/>
        </p:nvGrpSpPr>
        <p:grpSpPr>
          <a:xfrm>
            <a:off x="340538" y="1712621"/>
            <a:ext cx="3679201" cy="2270904"/>
            <a:chOff x="340538" y="1413856"/>
            <a:chExt cx="3679201" cy="227090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B8F9C42-0FC9-420D-B05D-9CC8B2DE5507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85BEEEC-D327-4CC0-82C6-A5A2F13474AF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25599B8F-8B62-419B-973C-6E2A49811778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EF5920F9-37A6-4CCC-902A-790E3E9C959D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sz="1600" kern="0">
                    <a:solidFill>
                      <a:srgbClr val="FFFFFF"/>
                    </a:solidFill>
                    <a:latin typeface="Adobe Clean ExtraBold"/>
                  </a:rPr>
                  <a:t>대상 이해</a:t>
                </a: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286F9D6-40BD-435D-AD67-6F9AE6A1466C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sz="1400"/>
                <a:t>모든 데이터 소스를 한 곳에 결합하여 대상을 전체적으로 볼 수 있습니다.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AA507D0-1492-4255-9D5E-CAC81EADEF19}"/>
              </a:ext>
            </a:extLst>
          </p:cNvPr>
          <p:cNvGrpSpPr/>
          <p:nvPr/>
        </p:nvGrpSpPr>
        <p:grpSpPr>
          <a:xfrm>
            <a:off x="4260688" y="1712621"/>
            <a:ext cx="3679201" cy="2270904"/>
            <a:chOff x="340538" y="1413856"/>
            <a:chExt cx="3679201" cy="227090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2F3FD92-1DB4-4FBD-9CBA-460C261E4FF0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77E44D1-00C3-4FDE-9F8C-452930551B2A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81BD5A7-6B15-4A6D-8D01-E7B5D9E87C49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B5710A7E-D31B-427A-9223-EAA81AA616A7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ja-JP" sz="1600" kern="0">
                    <a:solidFill>
                      <a:srgbClr val="FFFFFF"/>
                    </a:solidFill>
                    <a:latin typeface="Adobe Clean ExtraBold"/>
                  </a:rPr>
                  <a:t>새 세그먼트 만들기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92FABCE-21F7-4FAD-8072-55E67E779221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sz="1400"/>
                <a:t>보다 스마트한 타기팅과 개인 설정에 중요한 새 세그먼트를 지속적으로 발굴하고 구성할 수 있습니다.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B767A27-BA49-4CEE-B80F-BDF74ADFD3B3}"/>
              </a:ext>
            </a:extLst>
          </p:cNvPr>
          <p:cNvGrpSpPr/>
          <p:nvPr/>
        </p:nvGrpSpPr>
        <p:grpSpPr>
          <a:xfrm>
            <a:off x="8180839" y="1712621"/>
            <a:ext cx="3679201" cy="2270904"/>
            <a:chOff x="340538" y="1413856"/>
            <a:chExt cx="3679201" cy="227090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45253AF-D94C-476D-ACDC-3A5FECAC52BA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4F3699E-B4C3-42CF-ADE4-5EEEA8657881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39DAB3CF-4D8C-4EF2-BE9B-1712C00CDE84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081EE4E1-AA9F-46CE-AFE8-7020A782AE10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ja-JP" sz="1600" kern="0">
                    <a:solidFill>
                      <a:srgbClr val="FFFFFF"/>
                    </a:solidFill>
                    <a:latin typeface="Adobe Clean ExtraBold"/>
                  </a:rPr>
                  <a:t>효과적인 광고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2D5A356-FD49-4444-A579-D71DEFF92EB0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sz="1400"/>
                <a:t>모든 플랫폼에서 특정 세그먼트를 타기팅하여 광고 캠페인의 생산성을 높일 수 있습니다.</a:t>
              </a:r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DBAA2FBB-EDA3-448E-A88B-051304D50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138" y="2371027"/>
            <a:ext cx="468000" cy="46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79A71A9-6636-46DB-95F0-529ADBD2A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5343" y="2371027"/>
            <a:ext cx="461313" cy="46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E450939-2740-444D-AD44-93994D0A1C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71880" y="2385287"/>
            <a:ext cx="497117" cy="439480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D48164B-A545-4E24-9BCA-E2D4DA87B120}"/>
              </a:ext>
            </a:extLst>
          </p:cNvPr>
          <p:cNvGrpSpPr/>
          <p:nvPr/>
        </p:nvGrpSpPr>
        <p:grpSpPr>
          <a:xfrm>
            <a:off x="340538" y="4213249"/>
            <a:ext cx="2448000" cy="403039"/>
            <a:chOff x="4000500" y="1895754"/>
            <a:chExt cx="1000125" cy="2664807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FEA8D35C-CA8F-4F15-83B7-34135E95296C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30651CCC-A04B-443B-BDD7-278312D9973D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/>
              <a:r>
                <a:rPr lang="ja-JP" sz="1400" u="sng">
                  <a:solidFill>
                    <a:schemeClr val="bg1"/>
                  </a:solidFill>
                  <a:latin typeface="+mj-lt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구현 안내서</a:t>
              </a:r>
              <a:endParaRPr lang="en-US" sz="1400" u="sng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370CE11-CCD6-4A03-B8E6-BB94E77DC034}"/>
              </a:ext>
            </a:extLst>
          </p:cNvPr>
          <p:cNvGrpSpPr/>
          <p:nvPr/>
        </p:nvGrpSpPr>
        <p:grpSpPr>
          <a:xfrm>
            <a:off x="6024589" y="4213249"/>
            <a:ext cx="2448000" cy="403039"/>
            <a:chOff x="4000500" y="1895754"/>
            <a:chExt cx="1000125" cy="2664807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EC7CAA82-9768-4BAB-8E59-97282C7E5FB6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317FBFC1-9BF7-4396-8247-D0A3080086E6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algn="ctr"/>
              <a:r>
                <a:rPr lang="ja-JP" sz="1400">
                  <a:solidFill>
                    <a:srgbClr val="FFFFFF"/>
                  </a:solidFill>
                  <a:latin typeface="+mj-lt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학습 및 지원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A1DEFA4-F36C-40AA-A386-0D902AEC50D4}"/>
              </a:ext>
            </a:extLst>
          </p:cNvPr>
          <p:cNvGrpSpPr/>
          <p:nvPr/>
        </p:nvGrpSpPr>
        <p:grpSpPr>
          <a:xfrm>
            <a:off x="2915448" y="4213249"/>
            <a:ext cx="2982231" cy="403039"/>
            <a:chOff x="4000500" y="1895754"/>
            <a:chExt cx="1000125" cy="2664807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0DFC6A17-E698-4A72-AC55-1AD90B6074D1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B638091C-E8E2-4DD0-966A-BA72729D4F51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algn="ctr"/>
              <a:r>
                <a:rPr lang="ja-JP" sz="1400">
                  <a:solidFill>
                    <a:srgbClr val="FFFFFF"/>
                  </a:solidFill>
                  <a:latin typeface="+mj-lt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Audience Manager 설명서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86DB40B-AAEF-4393-99C3-F48E7CFC2B32}"/>
              </a:ext>
            </a:extLst>
          </p:cNvPr>
          <p:cNvGrpSpPr/>
          <p:nvPr/>
        </p:nvGrpSpPr>
        <p:grpSpPr>
          <a:xfrm>
            <a:off x="340538" y="4774564"/>
            <a:ext cx="2982231" cy="403039"/>
            <a:chOff x="4000500" y="1895754"/>
            <a:chExt cx="1000125" cy="2664807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0C881432-DE8F-44A4-899C-678DAEB015DB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7781F4AC-A19E-4775-92E9-6E0B0E0E16FE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/>
              <a:r>
                <a:rPr lang="ja-JP" sz="1400">
                  <a:solidFill>
                    <a:schemeClr val="bg1"/>
                  </a:solidFill>
                  <a:latin typeface="+mj-lt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Audience Manager Exchange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8E175FB-D7C1-4551-9CE9-F6604F9DDDFA}"/>
              </a:ext>
            </a:extLst>
          </p:cNvPr>
          <p:cNvGrpSpPr/>
          <p:nvPr/>
        </p:nvGrpSpPr>
        <p:grpSpPr>
          <a:xfrm>
            <a:off x="3478307" y="4774564"/>
            <a:ext cx="2982231" cy="403039"/>
            <a:chOff x="4000500" y="1895754"/>
            <a:chExt cx="1000125" cy="2664807"/>
          </a:xfrm>
        </p:grpSpPr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182A4044-FBBD-4BB2-A28B-74C7A7E236E8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8C3A4833-31EE-4948-A8FE-FC7A1B4EF41A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/>
              <a:r>
                <a:rPr lang="ja-JP" sz="1400">
                  <a:solidFill>
                    <a:schemeClr val="bg1"/>
                  </a:solidFill>
                  <a:latin typeface="+mj-lt"/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Audience Manager 커뮤니티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0239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872BAF77-9A69-41E9-8FDA-46755241894F}"/>
              </a:ext>
            </a:extLst>
          </p:cNvPr>
          <p:cNvSpPr/>
          <p:nvPr/>
        </p:nvSpPr>
        <p:spPr>
          <a:xfrm>
            <a:off x="340538" y="1712621"/>
            <a:ext cx="3679201" cy="2270904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D1476D1-F371-4EE3-8811-2099BC606ECF}"/>
              </a:ext>
            </a:extLst>
          </p:cNvPr>
          <p:cNvSpPr txBox="1"/>
          <p:nvPr/>
        </p:nvSpPr>
        <p:spPr>
          <a:xfrm>
            <a:off x="486414" y="2976474"/>
            <a:ext cx="338744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sz="1400"/>
              <a:t>최고의 경험은 지속적으로 개인화됩니다.모든 채널을 통해 최고의 경험을 전달하기 위해 통합 프로그레시브 프로필을 사용할 수 있습니다.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7B4BDC1-3082-427C-B7F5-5517C062ABC5}"/>
              </a:ext>
            </a:extLst>
          </p:cNvPr>
          <p:cNvSpPr/>
          <p:nvPr/>
        </p:nvSpPr>
        <p:spPr>
          <a:xfrm>
            <a:off x="4260688" y="1712621"/>
            <a:ext cx="3679201" cy="2270904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B933223-38C0-4571-9B1E-906ED55B4541}"/>
              </a:ext>
            </a:extLst>
          </p:cNvPr>
          <p:cNvSpPr txBox="1"/>
          <p:nvPr/>
        </p:nvSpPr>
        <p:spPr>
          <a:xfrm>
            <a:off x="4406564" y="2976474"/>
            <a:ext cx="338744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sz="1400"/>
              <a:t>사일로에서 분리 테스트를 실행하는 것은 적합하지 않습니다.언제든지 모든 채널을 통해 간단하게 테스트할 수 있습니다.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E2D6D05-A634-4504-93DE-6F2BC8E6980A}"/>
              </a:ext>
            </a:extLst>
          </p:cNvPr>
          <p:cNvSpPr/>
          <p:nvPr/>
        </p:nvSpPr>
        <p:spPr>
          <a:xfrm>
            <a:off x="8180839" y="1712621"/>
            <a:ext cx="3679201" cy="2270904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15DBD81-F579-4FF9-8C37-21515E70E834}"/>
              </a:ext>
            </a:extLst>
          </p:cNvPr>
          <p:cNvGrpSpPr/>
          <p:nvPr/>
        </p:nvGrpSpPr>
        <p:grpSpPr>
          <a:xfrm>
            <a:off x="444487" y="1814081"/>
            <a:ext cx="3471302" cy="646189"/>
            <a:chOff x="4000500" y="1895754"/>
            <a:chExt cx="1000125" cy="2664807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3400609-5144-4E23-AF5A-32CF65811FF5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97AEB7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48F91253-AB9C-410C-8D97-42C4DAD4EE46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sz="1600" kern="0">
                  <a:solidFill>
                    <a:srgbClr val="FFFFFF"/>
                  </a:solidFill>
                  <a:latin typeface="Adobe Clean ExtraBold"/>
                </a:rPr>
                <a:t>옴니채널 개인화를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sz="1600" kern="0">
                  <a:solidFill>
                    <a:srgbClr val="FFFFFF"/>
                  </a:solidFill>
                  <a:latin typeface="Adobe Clean ExtraBold"/>
                </a:rPr>
                <a:t>대중에게 제공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90A0688-1D10-4476-AE33-5CF8714A8271}"/>
              </a:ext>
            </a:extLst>
          </p:cNvPr>
          <p:cNvGrpSpPr/>
          <p:nvPr/>
        </p:nvGrpSpPr>
        <p:grpSpPr>
          <a:xfrm>
            <a:off x="4364637" y="1814081"/>
            <a:ext cx="3471302" cy="646189"/>
            <a:chOff x="4000500" y="1895754"/>
            <a:chExt cx="1000125" cy="2664807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535D5B4A-3757-434F-8B7A-428E5EE6CD43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97AEB7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6644638-0CB1-455D-A881-48EC0CA297F0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>
                <a:defRPr/>
              </a:pPr>
              <a:r>
                <a:rPr lang="ja-JP" sz="1600" kern="0">
                  <a:solidFill>
                    <a:srgbClr val="FFFFFF"/>
                  </a:solidFill>
                  <a:latin typeface="Adobe Clean ExtraBold"/>
                </a:rPr>
                <a:t>A/B 및 다변량 테스트로 추정 중단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866A6CC-5314-444A-A426-E53D4AEFCC54}"/>
              </a:ext>
            </a:extLst>
          </p:cNvPr>
          <p:cNvGrpSpPr/>
          <p:nvPr/>
        </p:nvGrpSpPr>
        <p:grpSpPr>
          <a:xfrm>
            <a:off x="8284788" y="1814081"/>
            <a:ext cx="3471302" cy="646189"/>
            <a:chOff x="4000500" y="1895754"/>
            <a:chExt cx="1000125" cy="2664807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B434D6E-CD0E-49AE-9683-A04D7E7F8C7B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97AEB7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5F95FED5-1563-4CB2-8FB9-C957E9398119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sz="1600" kern="0">
                  <a:solidFill>
                    <a:srgbClr val="FFFFFF"/>
                  </a:solidFill>
                  <a:latin typeface="Adobe Clean ExtraBold"/>
                </a:rPr>
                <a:t>AI 기반의 애니메이션과 스케일로 모든 경험을 개선할 수 있습니다.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F83E90D-1CD4-419C-850A-CD5083CCAF9E}"/>
              </a:ext>
            </a:extLst>
          </p:cNvPr>
          <p:cNvSpPr txBox="1"/>
          <p:nvPr/>
        </p:nvSpPr>
        <p:spPr>
          <a:xfrm>
            <a:off x="8326715" y="2976474"/>
            <a:ext cx="33874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sz="1400"/>
              <a:t>단 한 번의 클릭으로 인공 지능을 적용하여 모든 방문자를 테스트하고 개안화할 수 있습니다.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D069DB-D556-4408-9A33-202C625C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512930" cy="646189"/>
          </a:xfrm>
        </p:spPr>
        <p:txBody>
          <a:bodyPr/>
          <a:lstStyle/>
          <a:p>
            <a:r>
              <a:rPr lang="ja-JP" dirty="0">
                <a:latin typeface="+mj-lt"/>
              </a:rPr>
              <a:t>Adobe Target: </a:t>
            </a:r>
            <a:r>
              <a:rPr lang="ja-JP" dirty="0">
                <a:solidFill>
                  <a:schemeClr val="tx1"/>
                </a:solidFill>
                <a:latin typeface="+mj-lt"/>
              </a:rPr>
              <a:t>간단히 실행할 수 있는 테스트를 통해 최고로 손꼽히는 콘텐츠를 손쉽게 식별할 수 있습니다.따라서 적절한 경험을 적합한 고객에게 제공할 수 있습니다.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0E37863-98CF-460C-8B75-885173848A67}"/>
              </a:ext>
            </a:extLst>
          </p:cNvPr>
          <p:cNvGrpSpPr/>
          <p:nvPr/>
        </p:nvGrpSpPr>
        <p:grpSpPr>
          <a:xfrm>
            <a:off x="340538" y="4213249"/>
            <a:ext cx="2448000" cy="403039"/>
            <a:chOff x="4000500" y="1895754"/>
            <a:chExt cx="1000125" cy="2664807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23285FB3-DE0A-4BC5-8F01-CEC394D4B7EE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EE382DCE-B193-48F6-8AE2-E21E7BCEA01C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/>
              <a:r>
                <a:rPr lang="ja-JP" sz="1400">
                  <a:solidFill>
                    <a:schemeClr val="bg1"/>
                  </a:solidFill>
                  <a:latin typeface="+mj-l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구현 안내서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7F2607D-95E1-4268-8225-CD0A4279A5B1}"/>
              </a:ext>
            </a:extLst>
          </p:cNvPr>
          <p:cNvGrpSpPr/>
          <p:nvPr/>
        </p:nvGrpSpPr>
        <p:grpSpPr>
          <a:xfrm>
            <a:off x="2916214" y="4213249"/>
            <a:ext cx="2448000" cy="403039"/>
            <a:chOff x="4000500" y="1895754"/>
            <a:chExt cx="1000125" cy="2664807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FD4D50E3-E941-497E-A110-296AA9A3031B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B8CD84B5-FE9C-4E3A-B1C6-64E55926497A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/>
              <a:r>
                <a:rPr lang="ja-JP" sz="1400">
                  <a:solidFill>
                    <a:schemeClr val="bg1"/>
                  </a:solidFill>
                  <a:latin typeface="+mj-l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Target 커뮤니티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7E077C-F463-4199-BD5D-DCC99E916F8E}"/>
              </a:ext>
            </a:extLst>
          </p:cNvPr>
          <p:cNvGrpSpPr/>
          <p:nvPr/>
        </p:nvGrpSpPr>
        <p:grpSpPr>
          <a:xfrm>
            <a:off x="5523397" y="4213249"/>
            <a:ext cx="2448000" cy="403039"/>
            <a:chOff x="4000500" y="1895754"/>
            <a:chExt cx="1000125" cy="2664807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3276103A-972D-4BE5-A77A-4631C17E68A8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72F51E5E-5817-4668-BDD3-29ADC83E9589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algn="ctr"/>
              <a:r>
                <a:rPr lang="ja-JP" sz="1400">
                  <a:solidFill>
                    <a:srgbClr val="FFFFFF"/>
                  </a:solidFill>
                  <a:latin typeface="+mj-lt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학습 및 지원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0468752-D48A-4397-842A-BBFB65CCA9FC}"/>
              </a:ext>
            </a:extLst>
          </p:cNvPr>
          <p:cNvGrpSpPr/>
          <p:nvPr/>
        </p:nvGrpSpPr>
        <p:grpSpPr>
          <a:xfrm>
            <a:off x="340538" y="4774564"/>
            <a:ext cx="2448000" cy="403039"/>
            <a:chOff x="4000500" y="1895754"/>
            <a:chExt cx="1000125" cy="2664807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BAE150F8-84B9-42CD-AF18-5D0F941CC78E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F19B6C10-4F0C-4418-9CA4-C8C8D589E28A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/>
              <a:r>
                <a:rPr lang="ja-JP" sz="1400">
                  <a:solidFill>
                    <a:schemeClr val="bg1"/>
                  </a:solidFill>
                  <a:latin typeface="+mj-lt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Target Exchange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30567CC-8DCD-40E4-9A25-DDDDCAD96CFF}"/>
              </a:ext>
            </a:extLst>
          </p:cNvPr>
          <p:cNvGrpSpPr/>
          <p:nvPr/>
        </p:nvGrpSpPr>
        <p:grpSpPr>
          <a:xfrm>
            <a:off x="2916214" y="4774564"/>
            <a:ext cx="2448000" cy="403039"/>
            <a:chOff x="4000500" y="1895754"/>
            <a:chExt cx="1000125" cy="266480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461E0D6D-9BD2-4D09-89B0-A754E7913AC3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C37984DC-E63B-4A65-B90B-4A8111710EEA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algn="ctr"/>
              <a:r>
                <a:rPr lang="ja-JP" sz="1400">
                  <a:solidFill>
                    <a:srgbClr val="FFFFFF"/>
                  </a:solidFill>
                  <a:latin typeface="+mj-lt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Target 설명서</a:t>
              </a: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AA6EC443-191A-4943-9F93-AED843D327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90642" y="2545028"/>
            <a:ext cx="378992" cy="40344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5F07D46-16F7-49F7-A60B-8C7DBE7FB3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09661" y="2628181"/>
            <a:ext cx="372678" cy="24845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380E531-5BE8-4ED0-9806-80EABE4F7F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38952" y="2565263"/>
            <a:ext cx="362974" cy="36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65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4331211F-4CD1-4F8C-9E59-A5EA7D4CA47E}"/>
              </a:ext>
            </a:extLst>
          </p:cNvPr>
          <p:cNvSpPr/>
          <p:nvPr/>
        </p:nvSpPr>
        <p:spPr>
          <a:xfrm>
            <a:off x="9684109" y="1739835"/>
            <a:ext cx="2309416" cy="2216475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8D9A636-C815-4C09-8A80-925CA1DCC80A}"/>
              </a:ext>
            </a:extLst>
          </p:cNvPr>
          <p:cNvSpPr/>
          <p:nvPr/>
        </p:nvSpPr>
        <p:spPr>
          <a:xfrm>
            <a:off x="7325537" y="1739835"/>
            <a:ext cx="2309416" cy="2216475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14D7F7A-7C29-410F-A3EE-C1E743EC1DA8}"/>
              </a:ext>
            </a:extLst>
          </p:cNvPr>
          <p:cNvSpPr/>
          <p:nvPr/>
        </p:nvSpPr>
        <p:spPr>
          <a:xfrm>
            <a:off x="4966965" y="1739834"/>
            <a:ext cx="2309416" cy="2216475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39254C7-44A1-41CC-A401-6A5C6A65A181}"/>
              </a:ext>
            </a:extLst>
          </p:cNvPr>
          <p:cNvSpPr/>
          <p:nvPr/>
        </p:nvSpPr>
        <p:spPr>
          <a:xfrm>
            <a:off x="2599322" y="1739834"/>
            <a:ext cx="2309416" cy="2216475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6EA9D5-E320-4A69-8BB4-A17FB0D257F0}"/>
              </a:ext>
            </a:extLst>
          </p:cNvPr>
          <p:cNvSpPr/>
          <p:nvPr/>
        </p:nvSpPr>
        <p:spPr>
          <a:xfrm>
            <a:off x="231680" y="1739835"/>
            <a:ext cx="2309416" cy="2216475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D069DB-D556-4408-9A33-202C625C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512930" cy="646189"/>
          </a:xfrm>
        </p:spPr>
        <p:txBody>
          <a:bodyPr/>
          <a:lstStyle/>
          <a:p>
            <a:r>
              <a:rPr lang="ja-JP">
                <a:latin typeface="+mj-lt"/>
              </a:rPr>
              <a:t>Adobe Experience Manager: </a:t>
            </a:r>
            <a:r>
              <a:rPr lang="ja-JP">
                <a:solidFill>
                  <a:schemeClr val="tx1"/>
                </a:solidFill>
                <a:latin typeface="+mj-lt"/>
              </a:rPr>
              <a:t>온라인에서 실제 인터랙션까지의 고객 여정 전반에서 연결된 디지털 경험을 관리하고 제공할 수 있는 강력한 플랫폼입니다.</a:t>
            </a:r>
            <a:endParaRPr lang="en-US">
              <a:latin typeface="+mj-lt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77A311C-32EA-43A3-B86F-45E4ECCCB384}"/>
              </a:ext>
            </a:extLst>
          </p:cNvPr>
          <p:cNvGrpSpPr/>
          <p:nvPr/>
        </p:nvGrpSpPr>
        <p:grpSpPr>
          <a:xfrm>
            <a:off x="340538" y="4213249"/>
            <a:ext cx="2892499" cy="403039"/>
            <a:chOff x="4000500" y="1895754"/>
            <a:chExt cx="1000125" cy="2664807"/>
          </a:xfrm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4685A9F1-EEBA-40E2-9BCC-8A3637EC52A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E4FD9A04-6966-43C0-94D7-FBEB9B20772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algn="ctr"/>
              <a:r>
                <a:rPr lang="ja-JP" sz="1400">
                  <a:solidFill>
                    <a:schemeClr val="bg1"/>
                  </a:solidFill>
                  <a:latin typeface="+mj-l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Experience Manager 커뮤니티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8E07B98-17D1-41C8-A5B1-2B64B8065EDE}"/>
              </a:ext>
            </a:extLst>
          </p:cNvPr>
          <p:cNvGrpSpPr/>
          <p:nvPr/>
        </p:nvGrpSpPr>
        <p:grpSpPr>
          <a:xfrm>
            <a:off x="3478643" y="4213249"/>
            <a:ext cx="2448000" cy="403039"/>
            <a:chOff x="4000500" y="1895754"/>
            <a:chExt cx="1000125" cy="2664807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1A493B1E-C39F-474A-812D-9F705C81A393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0D06E3F8-56BD-453E-93F6-A5DD38236AB6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ja-JP" sz="1400">
                  <a:solidFill>
                    <a:srgbClr val="FFFFFF"/>
                  </a:solidFill>
                  <a:latin typeface="+mj-l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학습 및 지원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5A598C8-14BB-4C54-9A79-75B7EDFE9F62}"/>
              </a:ext>
            </a:extLst>
          </p:cNvPr>
          <p:cNvGrpSpPr/>
          <p:nvPr/>
        </p:nvGrpSpPr>
        <p:grpSpPr>
          <a:xfrm>
            <a:off x="6054318" y="4213249"/>
            <a:ext cx="2448000" cy="403039"/>
            <a:chOff x="4000500" y="1895754"/>
            <a:chExt cx="1000125" cy="2664807"/>
          </a:xfrm>
        </p:grpSpPr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E70E4F23-BEC9-4BA1-9B97-D44E79255DDB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8330D737-0DA6-42FF-B109-106C833640E1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ja-JP" sz="1400">
                  <a:solidFill>
                    <a:schemeClr val="bg1"/>
                  </a:solidFill>
                  <a:latin typeface="+mj-lt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핵심 구성 요소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6A09D1-5181-4443-9C5B-2C827A49DC03}"/>
              </a:ext>
            </a:extLst>
          </p:cNvPr>
          <p:cNvGrpSpPr/>
          <p:nvPr/>
        </p:nvGrpSpPr>
        <p:grpSpPr>
          <a:xfrm>
            <a:off x="8632055" y="4213249"/>
            <a:ext cx="2448000" cy="403039"/>
            <a:chOff x="4000500" y="1895754"/>
            <a:chExt cx="1000125" cy="266480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35A0DD6-2CEA-48ED-B9A4-8C59FFC7967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16BA6C00-24C6-47D7-9875-3087C5E870E4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ja-JP" sz="1400">
                  <a:solidFill>
                    <a:schemeClr val="bg1"/>
                  </a:solidFill>
                  <a:latin typeface="+mj-lt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전문가 세션에 질문하기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CBBF39F-FB71-41E4-AC23-FE6EA9544601}"/>
              </a:ext>
            </a:extLst>
          </p:cNvPr>
          <p:cNvGrpSpPr/>
          <p:nvPr/>
        </p:nvGrpSpPr>
        <p:grpSpPr>
          <a:xfrm>
            <a:off x="340537" y="4774564"/>
            <a:ext cx="3417007" cy="403039"/>
            <a:chOff x="4000500" y="1895754"/>
            <a:chExt cx="1000125" cy="2664807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C25396A9-2FE2-4196-AB96-B7C90766F253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35F443F0-73E7-4EA2-A0A3-E138D03C8EF8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algn="ctr"/>
              <a:r>
                <a:rPr lang="ja-JP" sz="1400">
                  <a:solidFill>
                    <a:schemeClr val="bg1"/>
                  </a:solidFill>
                  <a:latin typeface="+mj-lt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Experience Manager 보안 업데이트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9F56A93-8C5B-44C0-BA0A-78AFCF047BD3}"/>
              </a:ext>
            </a:extLst>
          </p:cNvPr>
          <p:cNvGrpSpPr/>
          <p:nvPr/>
        </p:nvGrpSpPr>
        <p:grpSpPr>
          <a:xfrm>
            <a:off x="3949001" y="4774563"/>
            <a:ext cx="2972508" cy="403039"/>
            <a:chOff x="4000500" y="1895754"/>
            <a:chExt cx="1000125" cy="2664807"/>
          </a:xfrm>
        </p:grpSpPr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EF88FB63-3BAE-4048-B275-47FC17BF4E0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172B7E4A-80B6-4C4B-A571-673CF24FB01D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ja-JP" sz="1400">
                  <a:solidFill>
                    <a:schemeClr val="bg1"/>
                  </a:solidFill>
                  <a:latin typeface="+mj-lt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구현 안내서 AEM Sites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2F64731-DCC9-4F8B-BDF0-80CE13172778}"/>
              </a:ext>
            </a:extLst>
          </p:cNvPr>
          <p:cNvGrpSpPr/>
          <p:nvPr/>
        </p:nvGrpSpPr>
        <p:grpSpPr>
          <a:xfrm>
            <a:off x="7062669" y="4774563"/>
            <a:ext cx="3970365" cy="403039"/>
            <a:chOff x="4000500" y="1895754"/>
            <a:chExt cx="1000125" cy="266480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66E62C0-9F8F-4D19-8A2C-017D5FDD7694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B84E3FB-970F-4EA6-970B-5CABA109E34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ja-JP" sz="1400">
                  <a:solidFill>
                    <a:schemeClr val="bg1"/>
                  </a:solidFill>
                  <a:latin typeface="+mj-lt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구현 안내서 Experience Manager Assets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C0209AA-8FDE-4E5D-AC5E-69F1D4E3E8A3}"/>
              </a:ext>
            </a:extLst>
          </p:cNvPr>
          <p:cNvGrpSpPr/>
          <p:nvPr/>
        </p:nvGrpSpPr>
        <p:grpSpPr>
          <a:xfrm>
            <a:off x="340536" y="5349330"/>
            <a:ext cx="4371420" cy="403039"/>
            <a:chOff x="4000500" y="1895754"/>
            <a:chExt cx="1000125" cy="266480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04F926-EA17-45CF-9EE2-8E7A10A9FAE6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2ED032AB-4CEE-40B8-8C08-94141DF3226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ja-JP" sz="1400">
                  <a:solidFill>
                    <a:schemeClr val="bg1"/>
                  </a:solidFill>
                  <a:latin typeface="+mj-lt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구현 안내서 Experience Manager Forms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F871C84-8ECE-4508-A518-DBEEAFA67A0F}"/>
              </a:ext>
            </a:extLst>
          </p:cNvPr>
          <p:cNvGrpSpPr/>
          <p:nvPr/>
        </p:nvGrpSpPr>
        <p:grpSpPr>
          <a:xfrm>
            <a:off x="4944977" y="5349329"/>
            <a:ext cx="4189991" cy="403039"/>
            <a:chOff x="4000500" y="1895754"/>
            <a:chExt cx="1000125" cy="266480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851C985A-7273-410F-9C01-216803BBA596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BD5BB37B-CF7C-4646-AD9F-F8BD38BED4B4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ja-JP" sz="1400">
                  <a:solidFill>
                    <a:schemeClr val="bg1"/>
                  </a:solidFill>
                  <a:latin typeface="+mj-lt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Experience Manager as a Cloud Service 검토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8BF0802-7EBB-4428-8831-9C705EBA8590}"/>
              </a:ext>
            </a:extLst>
          </p:cNvPr>
          <p:cNvGrpSpPr/>
          <p:nvPr/>
        </p:nvGrpSpPr>
        <p:grpSpPr>
          <a:xfrm>
            <a:off x="3687690" y="5911758"/>
            <a:ext cx="5877277" cy="412110"/>
            <a:chOff x="4000500" y="1895754"/>
            <a:chExt cx="1000125" cy="2664807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DCBA0A40-4ACB-45E8-A44A-F1877478A661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177F306C-7460-4E15-A99C-F85F885F10F4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ja-JP" sz="1400">
                  <a:solidFill>
                    <a:schemeClr val="bg1"/>
                  </a:solidFill>
                  <a:latin typeface="+mj-lt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Experience Manager as Cloud Service 사용자 및 구현 안내서 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6CC5046-A70A-4FA7-BFC3-690C83E8ABAA}"/>
              </a:ext>
            </a:extLst>
          </p:cNvPr>
          <p:cNvGrpSpPr/>
          <p:nvPr/>
        </p:nvGrpSpPr>
        <p:grpSpPr>
          <a:xfrm>
            <a:off x="245178" y="1736592"/>
            <a:ext cx="2264128" cy="513060"/>
            <a:chOff x="4000500" y="1895754"/>
            <a:chExt cx="1000125" cy="2664807"/>
          </a:xfrm>
        </p:grpSpPr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B0064B28-A0D9-4EEF-B0B5-BC5E6EFB2C80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97AEB7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AB1F39F6-C7B5-4BE1-B033-483992048D7C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>
                <a:defRPr/>
              </a:pPr>
              <a:r>
                <a:rPr lang="ja-JP" sz="1600" kern="0" dirty="0">
                  <a:solidFill>
                    <a:srgbClr val="FFFFFF"/>
                  </a:solidFill>
                  <a:latin typeface="Adobe Clean ExtraBold"/>
                </a:rPr>
                <a:t>콘텐츠 관리 시스템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489C753-717A-46F9-A238-E97AC81A853D}"/>
              </a:ext>
            </a:extLst>
          </p:cNvPr>
          <p:cNvGrpSpPr/>
          <p:nvPr/>
        </p:nvGrpSpPr>
        <p:grpSpPr>
          <a:xfrm>
            <a:off x="2604557" y="1736592"/>
            <a:ext cx="2264128" cy="513060"/>
            <a:chOff x="4000500" y="1895754"/>
            <a:chExt cx="1000125" cy="2664807"/>
          </a:xfrm>
        </p:grpSpPr>
        <p:sp>
          <p:nvSpPr>
            <p:cNvPr id="177" name="Rectangle: Rounded Corners 176">
              <a:extLst>
                <a:ext uri="{FF2B5EF4-FFF2-40B4-BE49-F238E27FC236}">
                  <a16:creationId xmlns:a16="http://schemas.microsoft.com/office/drawing/2014/main" id="{2CA67D79-309C-4D39-8025-788C2A348356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97AEB7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178" name="Rectangle: Rounded Corners 177">
              <a:extLst>
                <a:ext uri="{FF2B5EF4-FFF2-40B4-BE49-F238E27FC236}">
                  <a16:creationId xmlns:a16="http://schemas.microsoft.com/office/drawing/2014/main" id="{389A6B03-FF49-4A21-BF19-14A21B3D559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>
                <a:defRPr/>
              </a:pPr>
              <a:r>
                <a:rPr lang="ja-JP" sz="1600" kern="0">
                  <a:solidFill>
                    <a:srgbClr val="FFFFFF"/>
                  </a:solidFill>
                  <a:latin typeface="Adobe Clean ExtraBold"/>
                </a:rPr>
                <a:t>디지털 에셋 관리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577391B-275B-42EE-B6AC-3E0653BAA486}"/>
              </a:ext>
            </a:extLst>
          </p:cNvPr>
          <p:cNvGrpSpPr/>
          <p:nvPr/>
        </p:nvGrpSpPr>
        <p:grpSpPr>
          <a:xfrm>
            <a:off x="4963936" y="1736592"/>
            <a:ext cx="2264128" cy="513060"/>
            <a:chOff x="4000500" y="1895754"/>
            <a:chExt cx="1000125" cy="2664807"/>
          </a:xfrm>
        </p:grpSpPr>
        <p:sp>
          <p:nvSpPr>
            <p:cNvPr id="180" name="Rectangle: Rounded Corners 179">
              <a:extLst>
                <a:ext uri="{FF2B5EF4-FFF2-40B4-BE49-F238E27FC236}">
                  <a16:creationId xmlns:a16="http://schemas.microsoft.com/office/drawing/2014/main" id="{5D8A20BF-E4B9-4CB0-9893-0364AB384449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97AEB7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181" name="Rectangle: Rounded Corners 180">
              <a:extLst>
                <a:ext uri="{FF2B5EF4-FFF2-40B4-BE49-F238E27FC236}">
                  <a16:creationId xmlns:a16="http://schemas.microsoft.com/office/drawing/2014/main" id="{698CE9E4-B936-498A-A2AA-7877D7AD589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>
                <a:defRPr/>
              </a:pPr>
              <a:r>
                <a:rPr lang="ja-JP" sz="1600" kern="0">
                  <a:solidFill>
                    <a:srgbClr val="FFFFFF"/>
                  </a:solidFill>
                  <a:latin typeface="Adobe Clean ExtraBold"/>
                </a:rPr>
                <a:t>디지털 등록 </a:t>
              </a:r>
              <a:br/>
              <a:r>
                <a:rPr lang="ja-JP" sz="1600" kern="0">
                  <a:solidFill>
                    <a:srgbClr val="FFFFFF"/>
                  </a:solidFill>
                  <a:latin typeface="Adobe Clean ExtraBold"/>
                </a:rPr>
                <a:t>및 양식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E85E927-E407-4EC0-BA6A-FEDBD15807D0}"/>
              </a:ext>
            </a:extLst>
          </p:cNvPr>
          <p:cNvGrpSpPr/>
          <p:nvPr/>
        </p:nvGrpSpPr>
        <p:grpSpPr>
          <a:xfrm>
            <a:off x="7323315" y="1736592"/>
            <a:ext cx="2264128" cy="513060"/>
            <a:chOff x="4000500" y="1895754"/>
            <a:chExt cx="1000125" cy="2664807"/>
          </a:xfrm>
        </p:grpSpPr>
        <p:sp>
          <p:nvSpPr>
            <p:cNvPr id="183" name="Rectangle: Rounded Corners 182">
              <a:extLst>
                <a:ext uri="{FF2B5EF4-FFF2-40B4-BE49-F238E27FC236}">
                  <a16:creationId xmlns:a16="http://schemas.microsoft.com/office/drawing/2014/main" id="{723FF75F-6449-4DE9-B65F-6EF3338FD3AB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97AEB7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184" name="Rectangle: Rounded Corners 183">
              <a:extLst>
                <a:ext uri="{FF2B5EF4-FFF2-40B4-BE49-F238E27FC236}">
                  <a16:creationId xmlns:a16="http://schemas.microsoft.com/office/drawing/2014/main" id="{63FD617E-F543-46FE-8FBB-8CBC6E4F276C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>
                <a:defRPr/>
              </a:pPr>
              <a:r>
                <a:rPr lang="ja-JP" sz="1600" kern="0">
                  <a:solidFill>
                    <a:srgbClr val="FFFFFF"/>
                  </a:solidFill>
                  <a:latin typeface="Adobe Clean ExtraBold"/>
                </a:rPr>
                <a:t>AEM Cloud Service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CE51B79-CBCD-431C-9EF9-9F340E91AAE5}"/>
              </a:ext>
            </a:extLst>
          </p:cNvPr>
          <p:cNvGrpSpPr/>
          <p:nvPr/>
        </p:nvGrpSpPr>
        <p:grpSpPr>
          <a:xfrm>
            <a:off x="9682694" y="1736592"/>
            <a:ext cx="2264128" cy="513060"/>
            <a:chOff x="4000500" y="1895754"/>
            <a:chExt cx="1000125" cy="2664807"/>
          </a:xfrm>
        </p:grpSpPr>
        <p:sp>
          <p:nvSpPr>
            <p:cNvPr id="186" name="Rectangle: Rounded Corners 185">
              <a:extLst>
                <a:ext uri="{FF2B5EF4-FFF2-40B4-BE49-F238E27FC236}">
                  <a16:creationId xmlns:a16="http://schemas.microsoft.com/office/drawing/2014/main" id="{14DA189A-C267-424D-A84A-F0CDF5AE362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97AEB7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187" name="Rectangle: Rounded Corners 186">
              <a:extLst>
                <a:ext uri="{FF2B5EF4-FFF2-40B4-BE49-F238E27FC236}">
                  <a16:creationId xmlns:a16="http://schemas.microsoft.com/office/drawing/2014/main" id="{DD755E4B-249D-4EF5-BE63-D80F3F321148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sz="1600" kern="0">
                  <a:solidFill>
                    <a:srgbClr val="FFFFFF"/>
                  </a:solidFill>
                  <a:latin typeface="Adobe Clean ExtraBold"/>
                </a:rPr>
                <a:t>디지털 서명</a:t>
              </a:r>
            </a:p>
          </p:txBody>
        </p: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91650633-82F8-41C9-8AAB-0DBF5B9A7113}"/>
              </a:ext>
            </a:extLst>
          </p:cNvPr>
          <p:cNvSpPr txBox="1"/>
          <p:nvPr/>
        </p:nvSpPr>
        <p:spPr>
          <a:xfrm>
            <a:off x="278037" y="2733042"/>
            <a:ext cx="21984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sz="1200"/>
              <a:t>간편하게 비율을 조정하는 자동화된 도구로 모든 채널 전반에 걸쳐 디지털 경험을 만들고 관리할 수 있습니다.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A5E8DA56-BC77-4400-A60D-3A2B03E83152}"/>
              </a:ext>
            </a:extLst>
          </p:cNvPr>
          <p:cNvSpPr txBox="1"/>
          <p:nvPr/>
        </p:nvSpPr>
        <p:spPr>
          <a:xfrm>
            <a:off x="2641995" y="2733042"/>
            <a:ext cx="21984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ja-JP" sz="1200" dirty="0"/>
              <a:t>경험에 많은 시간을 투자하고 콘텐츠 검색 및 적응에는 시간을 줄일 수 있습니다.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9EE1822-5188-42B6-A81D-2EB1443E4EB4}"/>
              </a:ext>
            </a:extLst>
          </p:cNvPr>
          <p:cNvSpPr txBox="1"/>
          <p:nvPr/>
        </p:nvSpPr>
        <p:spPr>
          <a:xfrm>
            <a:off x="5005953" y="2733042"/>
            <a:ext cx="21984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sz="1200"/>
              <a:t>양식과 커뮤니케이션 프로세스를 연결하는 통합 솔루션입니다.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21EF16B-8DFE-4343-8ECB-1647A132B036}"/>
              </a:ext>
            </a:extLst>
          </p:cNvPr>
          <p:cNvSpPr txBox="1"/>
          <p:nvPr/>
        </p:nvSpPr>
        <p:spPr>
          <a:xfrm>
            <a:off x="7369911" y="2733042"/>
            <a:ext cx="21984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ja-JP" sz="1200" dirty="0"/>
              <a:t>SLA와 보안이 강력하고 최적의 성능을 보유한 최초의 클라우드 기반 엔터프라이즈급 콘텐츠 관리 시스템입니다.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E808A490-122A-4878-B51A-B3209D20AD56}"/>
              </a:ext>
            </a:extLst>
          </p:cNvPr>
          <p:cNvSpPr txBox="1"/>
          <p:nvPr/>
        </p:nvSpPr>
        <p:spPr>
          <a:xfrm>
            <a:off x="9733869" y="2733042"/>
            <a:ext cx="21984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sz="1200"/>
              <a:t>온라인 및 매장 경험과, 고객 데이터 및 측면 트리거에 반응적인 인터랙티브 서명을 간단히 연결할 수 있습니다.</a:t>
            </a:r>
          </a:p>
        </p:txBody>
      </p:sp>
      <p:pic>
        <p:nvPicPr>
          <p:cNvPr id="5" name="Graphic 4" descr="신호 개요">
            <a:extLst>
              <a:ext uri="{FF2B5EF4-FFF2-40B4-BE49-F238E27FC236}">
                <a16:creationId xmlns:a16="http://schemas.microsoft.com/office/drawing/2014/main" id="{79CF7A54-F0FA-41C7-99E0-446020C145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17626" y="2290752"/>
            <a:ext cx="535329" cy="535329"/>
          </a:xfrm>
          <a:prstGeom prst="rect">
            <a:avLst/>
          </a:prstGeom>
        </p:spPr>
      </p:pic>
      <p:pic>
        <p:nvPicPr>
          <p:cNvPr id="7" name="Graphic 6" descr="클라우드 동기화">
            <a:extLst>
              <a:ext uri="{FF2B5EF4-FFF2-40B4-BE49-F238E27FC236}">
                <a16:creationId xmlns:a16="http://schemas.microsoft.com/office/drawing/2014/main" id="{371819C5-9D0F-48C5-99E9-573A51C0BF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54292" y="2309395"/>
            <a:ext cx="535329" cy="535329"/>
          </a:xfrm>
          <a:prstGeom prst="rect">
            <a:avLst/>
          </a:prstGeom>
        </p:spPr>
      </p:pic>
      <p:pic>
        <p:nvPicPr>
          <p:cNvPr id="10" name="Graphic 9" descr="클라우드 컴퓨팅 개요">
            <a:extLst>
              <a:ext uri="{FF2B5EF4-FFF2-40B4-BE49-F238E27FC236}">
                <a16:creationId xmlns:a16="http://schemas.microsoft.com/office/drawing/2014/main" id="{9293A025-9C38-42FF-86F2-1DE48BCAAB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7071" y="2299824"/>
            <a:ext cx="535329" cy="535329"/>
          </a:xfrm>
          <a:prstGeom prst="rect">
            <a:avLst/>
          </a:prstGeom>
        </p:spPr>
      </p:pic>
      <p:pic>
        <p:nvPicPr>
          <p:cNvPr id="12" name="Graphic 11" descr="클립보드 개요">
            <a:extLst>
              <a:ext uri="{FF2B5EF4-FFF2-40B4-BE49-F238E27FC236}">
                <a16:creationId xmlns:a16="http://schemas.microsoft.com/office/drawing/2014/main" id="{C55629E4-044C-4F7B-991A-85A2C7B6B3E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37493" y="2290753"/>
            <a:ext cx="535329" cy="535329"/>
          </a:xfrm>
          <a:prstGeom prst="rect">
            <a:avLst/>
          </a:prstGeom>
        </p:spPr>
      </p:pic>
      <p:pic>
        <p:nvPicPr>
          <p:cNvPr id="14" name="Graphic 13" descr="계층 개요">
            <a:extLst>
              <a:ext uri="{FF2B5EF4-FFF2-40B4-BE49-F238E27FC236}">
                <a16:creationId xmlns:a16="http://schemas.microsoft.com/office/drawing/2014/main" id="{616B07D7-6FC9-4C31-8267-74DD07FCAE4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429041" y="2293649"/>
            <a:ext cx="535329" cy="535329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2014BB76-1C3F-40A3-8F54-6009A881EB19}"/>
              </a:ext>
            </a:extLst>
          </p:cNvPr>
          <p:cNvGrpSpPr/>
          <p:nvPr/>
        </p:nvGrpSpPr>
        <p:grpSpPr>
          <a:xfrm>
            <a:off x="339927" y="5909605"/>
            <a:ext cx="3173714" cy="403039"/>
            <a:chOff x="4000500" y="1895754"/>
            <a:chExt cx="1000125" cy="2664807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7F22AC29-0BCA-4CD1-9057-C4B8D373C72C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7B4E6C50-4626-497F-A2BF-418A51BBCD7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ja-JP" sz="1400">
                  <a:solidFill>
                    <a:srgbClr val="FFFFFF"/>
                  </a:solidFill>
                  <a:latin typeface="+mj-lt"/>
                  <a:hlinkClick r:id="rId2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Experience Manager 설명서</a:t>
              </a:r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9366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69DB-D556-4408-9A33-202C625C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512930" cy="646189"/>
          </a:xfrm>
        </p:spPr>
        <p:txBody>
          <a:bodyPr/>
          <a:lstStyle/>
          <a:p>
            <a:r>
              <a:rPr lang="ja-JP">
                <a:latin typeface="+mj-lt"/>
              </a:rPr>
              <a:t>Adobe Campaign: </a:t>
            </a:r>
            <a:r>
              <a:rPr lang="ja-JP">
                <a:solidFill>
                  <a:schemeClr val="tx1"/>
                </a:solidFill>
                <a:latin typeface="+mj-lt"/>
              </a:rPr>
              <a:t>모든 미디어에서 캠페인을 개선 및 개인화하는 데 도움이 되는 크로스 채널 캠페인 관리 도구입니다.</a:t>
            </a:r>
            <a:endParaRPr lang="en-US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82E0C3-68B5-43FF-93F8-8A9BF085D682}"/>
              </a:ext>
            </a:extLst>
          </p:cNvPr>
          <p:cNvGrpSpPr/>
          <p:nvPr/>
        </p:nvGrpSpPr>
        <p:grpSpPr>
          <a:xfrm>
            <a:off x="340538" y="1712621"/>
            <a:ext cx="3679201" cy="2270904"/>
            <a:chOff x="340538" y="1413856"/>
            <a:chExt cx="3679201" cy="227090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2CD397-1CC0-43C2-B66B-C87B4DC3D5C1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0E44011-39AC-4EE8-B03B-D13E72633BBF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7F24E29-E22B-46E1-B403-A6598D19C24F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431D5F3-57ED-4FDD-91A4-5C73486E4B12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ja-JP" sz="1600" kern="0">
                    <a:solidFill>
                      <a:srgbClr val="FFFFFF"/>
                    </a:solidFill>
                    <a:latin typeface="Adobe Clean ExtraBold"/>
                  </a:rPr>
                  <a:t>캠페인 관리 단순화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66B8AE-F73C-4348-A5A9-DC73DC2AB452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sz="1400"/>
                <a:t>한 곳에서 데이터를 관리하고 캠페인 성능을 모니터링할 수 있습니다.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BAF1E3-90CB-45F2-A17B-902D4A649D7F}"/>
              </a:ext>
            </a:extLst>
          </p:cNvPr>
          <p:cNvGrpSpPr/>
          <p:nvPr/>
        </p:nvGrpSpPr>
        <p:grpSpPr>
          <a:xfrm>
            <a:off x="4260688" y="1712621"/>
            <a:ext cx="3679201" cy="2270904"/>
            <a:chOff x="340538" y="1413856"/>
            <a:chExt cx="3679201" cy="227090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7A244EC-A96C-498D-9E8F-D33564D72356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239A458-8737-47D2-9B7E-2D7F8CD0DA91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06B55D9D-9BEF-4E01-AAA7-F5C9131E1542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48E70D28-A8E5-4572-82D3-086719FE9C3B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ja-JP" sz="1600" kern="0">
                    <a:solidFill>
                      <a:srgbClr val="FFFFFF"/>
                    </a:solidFill>
                    <a:latin typeface="Adobe Clean ExtraBold"/>
                  </a:rPr>
                  <a:t>매력적인 경험 제공</a:t>
                </a: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758D4FC-F6CB-496E-93D0-F78FBF61B60B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sz="1400"/>
                <a:t>개인화된 상황별 실시간 메시지를 사용하여 매력적인 고객 경험을 제공할 수 있습니다.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BC95BFF-F267-4EC4-96F8-6117D0FFB8B9}"/>
              </a:ext>
            </a:extLst>
          </p:cNvPr>
          <p:cNvGrpSpPr/>
          <p:nvPr/>
        </p:nvGrpSpPr>
        <p:grpSpPr>
          <a:xfrm>
            <a:off x="8180839" y="1712621"/>
            <a:ext cx="3679201" cy="2270904"/>
            <a:chOff x="340538" y="1413856"/>
            <a:chExt cx="3679201" cy="2270904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9C97480-2C85-4802-AEFB-81CC556DC015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0456372-6B66-42E1-82DD-C2DE2072C1A9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66FA479E-8666-4E18-9D69-08CAD8257ED0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3DDB6489-A6EF-4F60-978F-4866AA06314D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ja-JP" sz="1600" kern="0">
                    <a:solidFill>
                      <a:srgbClr val="FFFFFF"/>
                    </a:solidFill>
                    <a:latin typeface="Adobe Clean ExtraBold"/>
                  </a:rPr>
                  <a:t>자동화</a:t>
                </a: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5886AD-1AB2-4BE0-9607-06399DD76547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sz="1400"/>
                <a:t>마케팅 자동화를 사용하여 캠페인의 생산성을 높이고 시장 출시 기간을 단축할 수 있습니다.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77A311C-32EA-43A3-B86F-45E4ECCCB384}"/>
              </a:ext>
            </a:extLst>
          </p:cNvPr>
          <p:cNvGrpSpPr/>
          <p:nvPr/>
        </p:nvGrpSpPr>
        <p:grpSpPr>
          <a:xfrm>
            <a:off x="340536" y="4213249"/>
            <a:ext cx="3600000" cy="403039"/>
            <a:chOff x="4000500" y="1895754"/>
            <a:chExt cx="1000125" cy="2664807"/>
          </a:xfrm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4685A9F1-EEBA-40E2-9BCC-8A3637EC52A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E4FD9A04-6966-43C0-94D7-FBEB9B20772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/>
              <a:r>
                <a:rPr lang="ja-JP" sz="1400">
                  <a:solidFill>
                    <a:schemeClr val="bg1"/>
                  </a:solidFill>
                  <a:latin typeface="+mj-l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구현 안내서 Campaign Classic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8E07B98-17D1-41C8-A5B1-2B64B8065EDE}"/>
              </a:ext>
            </a:extLst>
          </p:cNvPr>
          <p:cNvGrpSpPr/>
          <p:nvPr/>
        </p:nvGrpSpPr>
        <p:grpSpPr>
          <a:xfrm>
            <a:off x="4090545" y="4213249"/>
            <a:ext cx="3600000" cy="403039"/>
            <a:chOff x="4000500" y="1895754"/>
            <a:chExt cx="1000125" cy="2664807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1A493B1E-C39F-474A-812D-9F705C81A393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0D06E3F8-56BD-453E-93F6-A5DD38236AB6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ja-JP" sz="1400">
                  <a:solidFill>
                    <a:schemeClr val="bg1"/>
                  </a:solidFill>
                  <a:latin typeface="+mj-l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Campaign Community Classic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5A598C8-14BB-4C54-9A79-75B7EDFE9F62}"/>
              </a:ext>
            </a:extLst>
          </p:cNvPr>
          <p:cNvGrpSpPr/>
          <p:nvPr/>
        </p:nvGrpSpPr>
        <p:grpSpPr>
          <a:xfrm>
            <a:off x="7856524" y="4213249"/>
            <a:ext cx="3600000" cy="403039"/>
            <a:chOff x="4000500" y="1895754"/>
            <a:chExt cx="1000125" cy="2664807"/>
          </a:xfrm>
        </p:grpSpPr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E70E4F23-BEC9-4BA1-9B97-D44E79255DDB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8330D737-0DA6-42FF-B109-106C833640E1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ja-JP" sz="1400">
                  <a:solidFill>
                    <a:schemeClr val="bg1"/>
                  </a:solidFill>
                  <a:latin typeface="+mj-lt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Campaign Classic 학습 및 지원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CBBF39F-FB71-41E4-AC23-FE6EA9544601}"/>
              </a:ext>
            </a:extLst>
          </p:cNvPr>
          <p:cNvGrpSpPr/>
          <p:nvPr/>
        </p:nvGrpSpPr>
        <p:grpSpPr>
          <a:xfrm>
            <a:off x="340536" y="4774564"/>
            <a:ext cx="3600000" cy="403039"/>
            <a:chOff x="4000500" y="1895754"/>
            <a:chExt cx="1000125" cy="2664807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C25396A9-2FE2-4196-AB96-B7C90766F253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35F443F0-73E7-4EA2-A0A3-E138D03C8EF8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ja-JP" sz="1400">
                  <a:solidFill>
                    <a:schemeClr val="bg1"/>
                  </a:solidFill>
                  <a:latin typeface="+mj-lt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구현 안내서 Campaign Standard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9F56A93-8C5B-44C0-BA0A-78AFCF047BD3}"/>
              </a:ext>
            </a:extLst>
          </p:cNvPr>
          <p:cNvGrpSpPr/>
          <p:nvPr/>
        </p:nvGrpSpPr>
        <p:grpSpPr>
          <a:xfrm>
            <a:off x="4090545" y="4774563"/>
            <a:ext cx="3600000" cy="403039"/>
            <a:chOff x="4000500" y="1895754"/>
            <a:chExt cx="1000125" cy="2664807"/>
          </a:xfrm>
        </p:grpSpPr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EF88FB63-3BAE-4048-B275-47FC17BF4E0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172B7E4A-80B6-4C4B-A571-673CF24FB01D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ja-JP" sz="1400">
                  <a:solidFill>
                    <a:schemeClr val="bg1"/>
                  </a:solidFill>
                  <a:latin typeface="+mj-lt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Campaign Community Standard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2F64731-DCC9-4F8B-BDF0-80CE13172778}"/>
              </a:ext>
            </a:extLst>
          </p:cNvPr>
          <p:cNvGrpSpPr/>
          <p:nvPr/>
        </p:nvGrpSpPr>
        <p:grpSpPr>
          <a:xfrm>
            <a:off x="7856524" y="4774563"/>
            <a:ext cx="3600000" cy="403039"/>
            <a:chOff x="4000500" y="1895754"/>
            <a:chExt cx="1000125" cy="266480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66E62C0-9F8F-4D19-8A2C-017D5FDD7694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B84E3FB-970F-4EA6-970B-5CABA109E34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ja-JP" sz="1400">
                  <a:solidFill>
                    <a:schemeClr val="bg1"/>
                  </a:solidFill>
                  <a:latin typeface="+mj-lt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Campaign Standard 학습 및 지원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C0209AA-8FDE-4E5D-AC5E-69F1D4E3E8A3}"/>
              </a:ext>
            </a:extLst>
          </p:cNvPr>
          <p:cNvGrpSpPr/>
          <p:nvPr/>
        </p:nvGrpSpPr>
        <p:grpSpPr>
          <a:xfrm>
            <a:off x="340537" y="5340452"/>
            <a:ext cx="3600000" cy="403039"/>
            <a:chOff x="4000500" y="1895754"/>
            <a:chExt cx="1000125" cy="266480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04F926-EA17-45CF-9EE2-8E7A10A9FAE6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2ED032AB-4CEE-40B8-8C08-94141DF3226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ja-JP" sz="1400">
                  <a:solidFill>
                    <a:schemeClr val="bg1"/>
                  </a:solidFill>
                  <a:latin typeface="+mj-lt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Campaign Exchange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60" name="Graphic 59">
            <a:extLst>
              <a:ext uri="{FF2B5EF4-FFF2-40B4-BE49-F238E27FC236}">
                <a16:creationId xmlns:a16="http://schemas.microsoft.com/office/drawing/2014/main" id="{FF4F0424-43F8-43D0-8533-1067D9FFD2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670" y="2376636"/>
            <a:ext cx="415699" cy="4476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2406921E-5158-4FE7-B1F9-3CA2D7145F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40907" y="2452060"/>
            <a:ext cx="533259" cy="3481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BCE144A0-CBF5-4EFE-800F-1D6927D36D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77631" y="2402674"/>
            <a:ext cx="431975" cy="44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26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69DB-D556-4408-9A33-202C625C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512930" cy="646189"/>
          </a:xfrm>
        </p:spPr>
        <p:txBody>
          <a:bodyPr/>
          <a:lstStyle/>
          <a:p>
            <a:r>
              <a:rPr lang="ja-JP" dirty="0">
                <a:latin typeface="+mj-lt"/>
              </a:rPr>
              <a:t>Adobe Experience Platform: </a:t>
            </a:r>
            <a:r>
              <a:rPr lang="ja-JP" b="0" i="0" dirty="0">
                <a:solidFill>
                  <a:srgbClr val="000000"/>
                </a:solidFill>
                <a:effectLst/>
                <a:latin typeface="+mj-lt"/>
              </a:rPr>
              <a:t>플랫폼을 사용하면 데이터 과학 및 시스템 학습을 적용하여 풍부한 개인별 고객 경험을 더 잘 설계하고 전달하기 전에 조직 내 모든 시스템의 고객 데이터와 콘텐츠를 중앙 집중화 및 표준화할 수 있습니다.</a:t>
            </a:r>
            <a:endParaRPr lang="en-US" dirty="0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82E0C3-68B5-43FF-93F8-8A9BF085D682}"/>
              </a:ext>
            </a:extLst>
          </p:cNvPr>
          <p:cNvGrpSpPr/>
          <p:nvPr/>
        </p:nvGrpSpPr>
        <p:grpSpPr>
          <a:xfrm>
            <a:off x="340538" y="2115293"/>
            <a:ext cx="3679201" cy="2270904"/>
            <a:chOff x="340538" y="1413856"/>
            <a:chExt cx="3679201" cy="227090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2CD397-1CC0-43C2-B66B-C87B4DC3D5C1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0E44011-39AC-4EE8-B03B-D13E72633BBF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7F24E29-E22B-46E1-B403-A6598D19C24F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431D5F3-57ED-4FDD-91A4-5C73486E4B12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ja-JP" sz="1600" kern="0">
                    <a:solidFill>
                      <a:srgbClr val="FFFFFF"/>
                    </a:solidFill>
                    <a:latin typeface="Adobe Clean ExtraBold"/>
                  </a:rPr>
                  <a:t>Customer Journey Analytics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66B8AE-F73C-4348-A5A9-DC73DC2AB452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sz="1400" b="0" i="0">
                  <a:solidFill>
                    <a:srgbClr val="000000"/>
                  </a:solidFill>
                  <a:effectLst/>
                  <a:latin typeface="adobe-clean-ux"/>
                </a:rPr>
                <a:t>Adobe Experience Platform을 기반으로 한 Adobe의 차세대 크로스 채널 분석 솔루션</a:t>
              </a:r>
              <a:endParaRPr lang="en-US" sz="140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BAF1E3-90CB-45F2-A17B-902D4A649D7F}"/>
              </a:ext>
            </a:extLst>
          </p:cNvPr>
          <p:cNvGrpSpPr/>
          <p:nvPr/>
        </p:nvGrpSpPr>
        <p:grpSpPr>
          <a:xfrm>
            <a:off x="4260688" y="2115293"/>
            <a:ext cx="3679201" cy="2270904"/>
            <a:chOff x="340538" y="1413856"/>
            <a:chExt cx="3679201" cy="227090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7A244EC-A96C-498D-9E8F-D33564D72356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239A458-8737-47D2-9B7E-2D7F8CD0DA91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06B55D9D-9BEF-4E01-AAA7-F5C9131E1542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48E70D28-A8E5-4572-82D3-086719FE9C3B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ja-JP" sz="1600" kern="0">
                    <a:solidFill>
                      <a:srgbClr val="FFFFFF"/>
                    </a:solidFill>
                    <a:latin typeface="Adobe Clean ExtraBold"/>
                  </a:rPr>
                  <a:t>Journey Orchestration</a:t>
                </a: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758D4FC-F6CB-496E-93D0-F78FBF61B60B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sz="1400"/>
                <a:t>비즈니스 사용자는 이벤트, 오케스트레이션 및 작업 활동을 통합하여 여정을 구축하는 방법을 살펴봅니다.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BC95BFF-F267-4EC4-96F8-6117D0FFB8B9}"/>
              </a:ext>
            </a:extLst>
          </p:cNvPr>
          <p:cNvGrpSpPr/>
          <p:nvPr/>
        </p:nvGrpSpPr>
        <p:grpSpPr>
          <a:xfrm>
            <a:off x="8180839" y="2115293"/>
            <a:ext cx="3679201" cy="2270904"/>
            <a:chOff x="340538" y="1413856"/>
            <a:chExt cx="3679201" cy="2270904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9C97480-2C85-4802-AEFB-81CC556DC015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0456372-6B66-42E1-82DD-C2DE2072C1A9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66FA479E-8666-4E18-9D69-08CAD8257ED0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3DDB6489-A6EF-4F60-978F-4866AA06314D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ja-JP" sz="1600" kern="0">
                    <a:solidFill>
                      <a:srgbClr val="FFFFFF"/>
                    </a:solidFill>
                    <a:latin typeface="Adobe Clean ExtraBold"/>
                  </a:rPr>
                  <a:t>실시간 CDP</a:t>
                </a: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5886AD-1AB2-4BE0-9607-06399DD76547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sz="1400"/>
                <a:t>기업으로부터 데이터를 결합하여 고객의 단일 보기를 구현할 수 있습니다.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77A311C-32EA-43A3-B86F-45E4ECCCB384}"/>
              </a:ext>
            </a:extLst>
          </p:cNvPr>
          <p:cNvGrpSpPr/>
          <p:nvPr/>
        </p:nvGrpSpPr>
        <p:grpSpPr>
          <a:xfrm>
            <a:off x="340538" y="4615921"/>
            <a:ext cx="2604241" cy="403039"/>
            <a:chOff x="4000500" y="1895754"/>
            <a:chExt cx="1000125" cy="2664807"/>
          </a:xfrm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4685A9F1-EEBA-40E2-9BCC-8A3637EC52A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E4FD9A04-6966-43C0-94D7-FBEB9B20772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ja-JP" sz="1400" u="sng" kern="140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구현 안내서</a:t>
              </a:r>
              <a:endParaRPr lang="en-US" sz="1050" kern="140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8E07B98-17D1-41C8-A5B1-2B64B8065EDE}"/>
              </a:ext>
            </a:extLst>
          </p:cNvPr>
          <p:cNvGrpSpPr/>
          <p:nvPr/>
        </p:nvGrpSpPr>
        <p:grpSpPr>
          <a:xfrm>
            <a:off x="3080604" y="4615921"/>
            <a:ext cx="2929497" cy="403039"/>
            <a:chOff x="4000500" y="1895754"/>
            <a:chExt cx="1000125" cy="2664807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1A493B1E-C39F-474A-812D-9F705C81A393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0D06E3F8-56BD-453E-93F6-A5DD38236AB6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ja-JP" sz="1400" u="sng" kern="140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Experience Platform 커뮤니티</a:t>
              </a:r>
              <a:endParaRPr lang="en-US" sz="1050" kern="140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5A598C8-14BB-4C54-9A79-75B7EDFE9F62}"/>
              </a:ext>
            </a:extLst>
          </p:cNvPr>
          <p:cNvGrpSpPr/>
          <p:nvPr/>
        </p:nvGrpSpPr>
        <p:grpSpPr>
          <a:xfrm>
            <a:off x="6144518" y="4615921"/>
            <a:ext cx="2604241" cy="403039"/>
            <a:chOff x="4000500" y="1895754"/>
            <a:chExt cx="1000125" cy="2664807"/>
          </a:xfrm>
        </p:grpSpPr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E70E4F23-BEC9-4BA1-9B97-D44E79255DDB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8330D737-0DA6-42FF-B109-106C833640E1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ja-JP" sz="1400" u="sng" kern="1400">
                  <a:ln>
                    <a:noFill/>
                  </a:ln>
                  <a:solidFill>
                    <a:srgbClr val="FFFFFF"/>
                  </a:solidFill>
                  <a:effectLst/>
                  <a:latin typeface="+mj-lt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학습 및 지원</a:t>
              </a:r>
              <a:endParaRPr lang="en-US" sz="1050" kern="1400">
                <a:ln>
                  <a:noFill/>
                </a:ln>
                <a:solidFill>
                  <a:srgbClr val="FFFFFF"/>
                </a:solidFill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pic>
        <p:nvPicPr>
          <p:cNvPr id="43" name="Graphic 42" descr="막대 차트 개표">
            <a:extLst>
              <a:ext uri="{FF2B5EF4-FFF2-40B4-BE49-F238E27FC236}">
                <a16:creationId xmlns:a16="http://schemas.microsoft.com/office/drawing/2014/main" id="{0398B962-A6D1-4F50-8FD2-834EA4B54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971396" y="2789187"/>
            <a:ext cx="417484" cy="417484"/>
          </a:xfrm>
          <a:prstGeom prst="rect">
            <a:avLst/>
          </a:prstGeom>
        </p:spPr>
      </p:pic>
      <p:pic>
        <p:nvPicPr>
          <p:cNvPr id="9" name="Graphic 8" descr="화살표가 있는 원형 개요">
            <a:extLst>
              <a:ext uri="{FF2B5EF4-FFF2-40B4-BE49-F238E27FC236}">
                <a16:creationId xmlns:a16="http://schemas.microsoft.com/office/drawing/2014/main" id="{912BC450-F3FE-4938-AFED-F06245D1BF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905995" y="2825247"/>
            <a:ext cx="380009" cy="380009"/>
          </a:xfrm>
          <a:prstGeom prst="rect">
            <a:avLst/>
          </a:prstGeom>
        </p:spPr>
      </p:pic>
      <p:pic>
        <p:nvPicPr>
          <p:cNvPr id="52" name="Graphic 51" descr="동그라미 개요">
            <a:extLst>
              <a:ext uri="{FF2B5EF4-FFF2-40B4-BE49-F238E27FC236}">
                <a16:creationId xmlns:a16="http://schemas.microsoft.com/office/drawing/2014/main" id="{EE2485F0-66FB-4220-B12D-BE3FC6B5EF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787076" y="2825374"/>
            <a:ext cx="403040" cy="40304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E119C119-DDF3-4026-8F48-19B1421CE809}"/>
              </a:ext>
            </a:extLst>
          </p:cNvPr>
          <p:cNvGrpSpPr/>
          <p:nvPr/>
        </p:nvGrpSpPr>
        <p:grpSpPr>
          <a:xfrm>
            <a:off x="310896" y="5268143"/>
            <a:ext cx="2604241" cy="403039"/>
            <a:chOff x="4000500" y="1895754"/>
            <a:chExt cx="1000125" cy="266480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616CC34-E769-4121-949E-C7B2DD1161EF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30F6B42E-F9F1-48E8-A95E-C35E6DFEBA6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ja-JP" sz="1400" u="sng" kern="140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Experience Platform Exchange</a:t>
              </a:r>
              <a:endParaRPr lang="en-US" sz="1050" kern="140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97CDB4-5B44-4870-BA15-3B6E7EF632A4}"/>
              </a:ext>
            </a:extLst>
          </p:cNvPr>
          <p:cNvGrpSpPr/>
          <p:nvPr/>
        </p:nvGrpSpPr>
        <p:grpSpPr>
          <a:xfrm>
            <a:off x="3050962" y="5268143"/>
            <a:ext cx="2929497" cy="403039"/>
            <a:chOff x="4000500" y="1895754"/>
            <a:chExt cx="1000125" cy="2664807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B6DD994-9B93-42A1-8BCA-F032A3812181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D57C3EA-0F6E-4594-B64E-BDE8D1A0DB53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ja-JP" sz="1400" u="sng" kern="140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Experience Platform 설명서</a:t>
              </a:r>
              <a:endParaRPr lang="en-US" sz="1050" kern="140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3C6E318-2953-4492-A247-22B6EF0FF529}"/>
              </a:ext>
            </a:extLst>
          </p:cNvPr>
          <p:cNvGrpSpPr/>
          <p:nvPr/>
        </p:nvGrpSpPr>
        <p:grpSpPr>
          <a:xfrm>
            <a:off x="6114876" y="5268143"/>
            <a:ext cx="2604241" cy="403039"/>
            <a:chOff x="4000500" y="1895754"/>
            <a:chExt cx="1000125" cy="2664807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83C46A57-098D-4549-B5A2-7EB11B76A11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9F63D779-C3B9-4726-A1C3-F42693CFDCA3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ja-JP" sz="1400" u="sng" kern="1400">
                  <a:solidFill>
                    <a:schemeClr val="bg1"/>
                  </a:solidFill>
                  <a:latin typeface="+mj-lt"/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지원 사례 만들기</a:t>
              </a:r>
              <a:endParaRPr lang="en-US" sz="1050" kern="140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4847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69DB-D556-4408-9A33-202C625C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512930" cy="646189"/>
          </a:xfrm>
        </p:spPr>
        <p:txBody>
          <a:bodyPr/>
          <a:lstStyle/>
          <a:p>
            <a:r>
              <a:rPr lang="ja-JP">
                <a:latin typeface="+mj-lt"/>
              </a:rPr>
              <a:t>Adobe Primetime: </a:t>
            </a:r>
            <a:r>
              <a:rPr lang="ja-JP">
                <a:solidFill>
                  <a:schemeClr val="tx1"/>
                </a:solidFill>
                <a:latin typeface="+mj-lt"/>
              </a:rPr>
              <a:t>매력적이고 개인화된 TV 및 영화 경험을 통해 수익을 창출할 수 있도록 방송사와 케이블 네트워크 및 서비스 제공업체를 지원하는 멀티스크린 TV 플랫폼입니다.</a:t>
            </a:r>
            <a:endParaRPr lang="en-US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82E0C3-68B5-43FF-93F8-8A9BF085D682}"/>
              </a:ext>
            </a:extLst>
          </p:cNvPr>
          <p:cNvGrpSpPr/>
          <p:nvPr/>
        </p:nvGrpSpPr>
        <p:grpSpPr>
          <a:xfrm>
            <a:off x="340538" y="1712621"/>
            <a:ext cx="3679201" cy="2270904"/>
            <a:chOff x="340538" y="1413856"/>
            <a:chExt cx="3679201" cy="227090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2CD397-1CC0-43C2-B66B-C87B4DC3D5C1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0E44011-39AC-4EE8-B03B-D13E72633BBF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7F24E29-E22B-46E1-B403-A6598D19C24F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431D5F3-57ED-4FDD-91A4-5C73486E4B12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ja-JP" sz="1600" kern="0">
                    <a:solidFill>
                      <a:srgbClr val="FFFFFF"/>
                    </a:solidFill>
                    <a:latin typeface="Adobe Clean ExtraBold"/>
                  </a:rPr>
                  <a:t>어디에서나 TV 제공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66B8AE-F73C-4348-A5A9-DC73DC2AB452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sz="1400"/>
                <a:t>340억개의 디바이스를 통해 어디에서나 청자가 원하는 TV와 영화를 제공할 수 있습니다.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BAF1E3-90CB-45F2-A17B-902D4A649D7F}"/>
              </a:ext>
            </a:extLst>
          </p:cNvPr>
          <p:cNvGrpSpPr/>
          <p:nvPr/>
        </p:nvGrpSpPr>
        <p:grpSpPr>
          <a:xfrm>
            <a:off x="4260688" y="1712621"/>
            <a:ext cx="3679201" cy="2270904"/>
            <a:chOff x="340538" y="1413856"/>
            <a:chExt cx="3679201" cy="227090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7A244EC-A96C-498D-9E8F-D33564D72356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239A458-8737-47D2-9B7E-2D7F8CD0DA91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06B55D9D-9BEF-4E01-AAA7-F5C9131E1542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48E70D28-A8E5-4572-82D3-086719FE9C3B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ja-JP" sz="1600" kern="0">
                    <a:solidFill>
                      <a:srgbClr val="FFFFFF"/>
                    </a:solidFill>
                    <a:latin typeface="Adobe Clean ExtraBold"/>
                  </a:rPr>
                  <a:t>유연한 워크플로 만들기</a:t>
                </a: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758D4FC-F6CB-496E-93D0-F78FBF61B60B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sz="1400"/>
                <a:t>VOD, 라이브 및 유선 TV 등 기존 방송 및 배포 워크플로에 모듈 기능을 추가할 수 있습니다.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BC95BFF-F267-4EC4-96F8-6117D0FFB8B9}"/>
              </a:ext>
            </a:extLst>
          </p:cNvPr>
          <p:cNvGrpSpPr/>
          <p:nvPr/>
        </p:nvGrpSpPr>
        <p:grpSpPr>
          <a:xfrm>
            <a:off x="8180839" y="1712621"/>
            <a:ext cx="3679201" cy="2270904"/>
            <a:chOff x="340538" y="1413856"/>
            <a:chExt cx="3679201" cy="2270904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9C97480-2C85-4802-AEFB-81CC556DC015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0456372-6B66-42E1-82DD-C2DE2072C1A9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66FA479E-8666-4E18-9D69-08CAD8257ED0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3DDB6489-A6EF-4F60-978F-4866AA06314D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ja-JP" sz="1600" kern="0">
                    <a:solidFill>
                      <a:srgbClr val="FFFFFF"/>
                    </a:solidFill>
                    <a:latin typeface="Adobe Clean ExtraBold"/>
                  </a:rPr>
                  <a:t>인사이트 및 결과 제공</a:t>
                </a: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5886AD-1AB2-4BE0-9607-06399DD76547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sz="1400"/>
                <a:t>Adobe Marketing Cloud 통합 인사이트를 통해 미디어 판매자는 실시간으로 캠페인 및 광고 전송을 최적화할 수 있습니다.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77A311C-32EA-43A3-B86F-45E4ECCCB384}"/>
              </a:ext>
            </a:extLst>
          </p:cNvPr>
          <p:cNvGrpSpPr/>
          <p:nvPr/>
        </p:nvGrpSpPr>
        <p:grpSpPr>
          <a:xfrm>
            <a:off x="340538" y="4213249"/>
            <a:ext cx="2604241" cy="403039"/>
            <a:chOff x="4000500" y="1895754"/>
            <a:chExt cx="1000125" cy="2664807"/>
          </a:xfrm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4685A9F1-EEBA-40E2-9BCC-8A3637EC52A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E4FD9A04-6966-43C0-94D7-FBEB9B20772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algn="ctr"/>
              <a:r>
                <a:rPr lang="ja-JP" sz="1400">
                  <a:solidFill>
                    <a:srgbClr val="FFFFFF"/>
                  </a:solidFill>
                  <a:latin typeface="+mj-l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Primetime 설명서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8E07B98-17D1-41C8-A5B1-2B64B8065EDE}"/>
              </a:ext>
            </a:extLst>
          </p:cNvPr>
          <p:cNvGrpSpPr/>
          <p:nvPr/>
        </p:nvGrpSpPr>
        <p:grpSpPr>
          <a:xfrm>
            <a:off x="3080604" y="4213249"/>
            <a:ext cx="2604241" cy="403039"/>
            <a:chOff x="4000500" y="1895754"/>
            <a:chExt cx="1000125" cy="2664807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1A493B1E-C39F-474A-812D-9F705C81A393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0D06E3F8-56BD-453E-93F6-A5DD38236AB6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ja-JP" sz="1400">
                  <a:solidFill>
                    <a:srgbClr val="FFFFFF"/>
                  </a:solidFill>
                  <a:latin typeface="+mj-l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학습 및 지원</a:t>
              </a:r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EA3D3CF7-F0CD-4ECD-9EFB-898D708FF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4608" y="2376415"/>
            <a:ext cx="520694" cy="43768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80F52E2-C716-490A-99AA-A2287966AC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7014" y="2400608"/>
            <a:ext cx="520694" cy="41349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81CB3C4-71D8-4E24-9713-D87FF1DACA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8483" y="2376415"/>
            <a:ext cx="468909" cy="42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76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69DB-D556-4408-9A33-202C625C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512930" cy="646189"/>
          </a:xfrm>
        </p:spPr>
        <p:txBody>
          <a:bodyPr/>
          <a:lstStyle/>
          <a:p>
            <a:r>
              <a:rPr lang="ja-JP">
                <a:latin typeface="+mj-lt"/>
              </a:rPr>
              <a:t>Adobe Marketo Engage: </a:t>
            </a:r>
            <a:r>
              <a:rPr lang="ja-JP">
                <a:solidFill>
                  <a:schemeClr val="tx1"/>
                </a:solidFill>
                <a:latin typeface="+mj-lt"/>
              </a:rPr>
              <a:t>Marketo Engage로 고객 경험 관리를 근본적으로 변형시키면 모든 단계에서 고객과 소통할 수 있습니다.</a:t>
            </a:r>
            <a:endParaRPr lang="en-US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82E0C3-68B5-43FF-93F8-8A9BF085D682}"/>
              </a:ext>
            </a:extLst>
          </p:cNvPr>
          <p:cNvGrpSpPr/>
          <p:nvPr/>
        </p:nvGrpSpPr>
        <p:grpSpPr>
          <a:xfrm>
            <a:off x="340538" y="1712621"/>
            <a:ext cx="3679201" cy="2270904"/>
            <a:chOff x="340538" y="1413856"/>
            <a:chExt cx="3679201" cy="227090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2CD397-1CC0-43C2-B66B-C87B4DC3D5C1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0E44011-39AC-4EE8-B03B-D13E72633BBF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7F24E29-E22B-46E1-B403-A6598D19C24F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431D5F3-57ED-4FDD-91A4-5C73486E4B12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ja-JP" sz="1600" kern="0">
                    <a:solidFill>
                      <a:srgbClr val="FFFFFF"/>
                    </a:solidFill>
                    <a:latin typeface="Adobe Clean ExtraBold"/>
                  </a:rPr>
                  <a:t>고객 관계 확장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66B8AE-F73C-4348-A5A9-DC73DC2AB452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sz="1400" dirty="0"/>
                <a:t>데이터 기반 참여 유도로 고객 유치 및 확장.고객 경험 개선.효율적인 온보딩 및 장기 고객 성공 사례 지원.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BAF1E3-90CB-45F2-A17B-902D4A649D7F}"/>
              </a:ext>
            </a:extLst>
          </p:cNvPr>
          <p:cNvGrpSpPr/>
          <p:nvPr/>
        </p:nvGrpSpPr>
        <p:grpSpPr>
          <a:xfrm>
            <a:off x="4260688" y="1712621"/>
            <a:ext cx="3679201" cy="2270904"/>
            <a:chOff x="340538" y="1413856"/>
            <a:chExt cx="3679201" cy="227090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7A244EC-A96C-498D-9E8F-D33564D72356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239A458-8737-47D2-9B7E-2D7F8CD0DA91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06B55D9D-9BEF-4E01-AAA7-F5C9131E1542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48E70D28-A8E5-4572-82D3-086719FE9C3B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ja-JP" sz="1600" kern="0">
                    <a:solidFill>
                      <a:srgbClr val="FFFFFF"/>
                    </a:solidFill>
                    <a:latin typeface="Adobe Clean ExtraBold"/>
                  </a:rPr>
                  <a:t>마케팅 확장</a:t>
                </a: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758D4FC-F6CB-496E-93D0-F78FBF61B60B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sz="1400"/>
                <a:t>전문적으로 규모 및 효율성 증대.기술 개발을 통해 활동분야, 품질 및 ROI 확장.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BC95BFF-F267-4EC4-96F8-6117D0FFB8B9}"/>
              </a:ext>
            </a:extLst>
          </p:cNvPr>
          <p:cNvGrpSpPr/>
          <p:nvPr/>
        </p:nvGrpSpPr>
        <p:grpSpPr>
          <a:xfrm>
            <a:off x="8180839" y="1712621"/>
            <a:ext cx="3679201" cy="2270904"/>
            <a:chOff x="340538" y="1413856"/>
            <a:chExt cx="3679201" cy="2270904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9C97480-2C85-4802-AEFB-81CC556DC015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0456372-6B66-42E1-82DD-C2DE2072C1A9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66FA479E-8666-4E18-9D69-08CAD8257ED0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3DDB6489-A6EF-4F60-978F-4866AA06314D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ja-JP" sz="1600" kern="0">
                    <a:solidFill>
                      <a:srgbClr val="FFFFFF"/>
                    </a:solidFill>
                    <a:latin typeface="Adobe Clean ExtraBold"/>
                  </a:rPr>
                  <a:t>마스터 계정 기반 마케팅</a:t>
                </a: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5886AD-1AB2-4BE0-9607-06399DD76547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sz="1400"/>
                <a:t>가치가 높은 계정 획득, 보유 및 확대.신속하게 대상 계정 목록 빌드.전체적으로 ABM 측정 및 최적화.원활한 크로스 채널 경험 확보.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77A311C-32EA-43A3-B86F-45E4ECCCB384}"/>
              </a:ext>
            </a:extLst>
          </p:cNvPr>
          <p:cNvGrpSpPr/>
          <p:nvPr/>
        </p:nvGrpSpPr>
        <p:grpSpPr>
          <a:xfrm>
            <a:off x="340538" y="4365649"/>
            <a:ext cx="2604241" cy="403039"/>
            <a:chOff x="4000500" y="1895754"/>
            <a:chExt cx="1000125" cy="2664807"/>
          </a:xfrm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4685A9F1-EEBA-40E2-9BCC-8A3637EC52A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E4FD9A04-6966-43C0-94D7-FBEB9B20772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ja-JP" sz="1400" u="sng" kern="140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Marketo 커뮤니티</a:t>
              </a:r>
              <a:endParaRPr lang="en-US" sz="1400" kern="140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8E07B98-17D1-41C8-A5B1-2B64B8065EDE}"/>
              </a:ext>
            </a:extLst>
          </p:cNvPr>
          <p:cNvGrpSpPr/>
          <p:nvPr/>
        </p:nvGrpSpPr>
        <p:grpSpPr>
          <a:xfrm>
            <a:off x="6327708" y="4365649"/>
            <a:ext cx="2604241" cy="403039"/>
            <a:chOff x="4000500" y="1895754"/>
            <a:chExt cx="1000125" cy="2664807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1A493B1E-C39F-474A-812D-9F705C81A393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0D06E3F8-56BD-453E-93F6-A5DD38236AB6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ja-JP" sz="1400" u="sng" kern="140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Marketo 설명서</a:t>
              </a:r>
              <a:endParaRPr lang="en-US" sz="1050" kern="140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</p:grpSp>
      <p:pic>
        <p:nvPicPr>
          <p:cNvPr id="12" name="Graphic 11" descr="마케팅 개요">
            <a:extLst>
              <a:ext uri="{FF2B5EF4-FFF2-40B4-BE49-F238E27FC236}">
                <a16:creationId xmlns:a16="http://schemas.microsoft.com/office/drawing/2014/main" id="{D81CB3C4-71D8-4E24-9713-D87FF1DAC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98021" y="2376415"/>
            <a:ext cx="429833" cy="42983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F10E1-7E66-4CB4-9A10-2EBB89A313E3}"/>
              </a:ext>
            </a:extLst>
          </p:cNvPr>
          <p:cNvGrpSpPr/>
          <p:nvPr/>
        </p:nvGrpSpPr>
        <p:grpSpPr>
          <a:xfrm>
            <a:off x="3355173" y="4365649"/>
            <a:ext cx="2604241" cy="403039"/>
            <a:chOff x="4000500" y="1895754"/>
            <a:chExt cx="1000125" cy="2664807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41A2E9A-5DEE-44E7-B976-C119188CCD7F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3E66BB3D-96D1-40CA-B0F7-8ACF46B521C3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ja-JP" sz="1400" u="sng" kern="140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지원 포털</a:t>
              </a:r>
              <a:endParaRPr lang="en-US" sz="1400" kern="140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09B9CBC-D973-4692-B686-E5E0E4C329BC}"/>
              </a:ext>
            </a:extLst>
          </p:cNvPr>
          <p:cNvGrpSpPr/>
          <p:nvPr/>
        </p:nvGrpSpPr>
        <p:grpSpPr>
          <a:xfrm>
            <a:off x="340537" y="5070499"/>
            <a:ext cx="2604241" cy="403039"/>
            <a:chOff x="4000500" y="1895754"/>
            <a:chExt cx="1000125" cy="2664807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D887289-B010-48E5-A631-38A6154DB138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6254F6D9-F5E5-4688-907E-DB0C1865A23C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ja-JP" sz="1400" u="sng" kern="140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기술 자료</a:t>
              </a:r>
              <a:endParaRPr lang="en-US" sz="1050" kern="140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</p:grpSp>
      <p:pic>
        <p:nvPicPr>
          <p:cNvPr id="41" name="Graphic 40">
            <a:extLst>
              <a:ext uri="{FF2B5EF4-FFF2-40B4-BE49-F238E27FC236}">
                <a16:creationId xmlns:a16="http://schemas.microsoft.com/office/drawing/2014/main" id="{B5D10834-1D88-492F-9ED9-EB01A42BF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24959" y="2384327"/>
            <a:ext cx="468909" cy="429833"/>
          </a:xfrm>
          <a:prstGeom prst="rect">
            <a:avLst/>
          </a:prstGeom>
        </p:spPr>
      </p:pic>
      <p:pic>
        <p:nvPicPr>
          <p:cNvPr id="9" name="Graphic 8" descr="고객 리뷰 개요">
            <a:extLst>
              <a:ext uri="{FF2B5EF4-FFF2-40B4-BE49-F238E27FC236}">
                <a16:creationId xmlns:a16="http://schemas.microsoft.com/office/drawing/2014/main" id="{48861466-D815-466B-B1A9-BD03508EF1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44608" y="2364788"/>
            <a:ext cx="468910" cy="46891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78DF454-9848-4FAF-80E3-F9A4EFA2BB2B}"/>
              </a:ext>
            </a:extLst>
          </p:cNvPr>
          <p:cNvGrpSpPr/>
          <p:nvPr/>
        </p:nvGrpSpPr>
        <p:grpSpPr>
          <a:xfrm>
            <a:off x="3356788" y="5070499"/>
            <a:ext cx="2604241" cy="403039"/>
            <a:chOff x="4000500" y="1895754"/>
            <a:chExt cx="1000125" cy="2664807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A14CBE61-C48E-4FCD-A179-E29A801111E1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4466BB36-3A79-4C6D-94A3-A73B0812679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algn="ctr"/>
              <a:r>
                <a:rPr lang="ja-JP" sz="1400">
                  <a:solidFill>
                    <a:schemeClr val="bg1"/>
                  </a:solidFill>
                  <a:latin typeface="+mj-lt"/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Marketo Exchange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198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69DB-D556-4408-9A33-202C625C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512930" cy="646189"/>
          </a:xfrm>
        </p:spPr>
        <p:txBody>
          <a:bodyPr/>
          <a:lstStyle/>
          <a:p>
            <a:r>
              <a:rPr lang="ja-JP">
                <a:latin typeface="+mj-lt"/>
              </a:rPr>
              <a:t>Adobe Commerce: </a:t>
            </a:r>
            <a:r>
              <a:rPr lang="ja-JP">
                <a:solidFill>
                  <a:schemeClr val="tx1"/>
                </a:solidFill>
                <a:latin typeface="+mj-lt"/>
              </a:rPr>
              <a:t>규모와 장소에 상관없이 함께 성장하는 통합 상거래입니다.</a:t>
            </a:r>
            <a:endParaRPr lang="en-US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82E0C3-68B5-43FF-93F8-8A9BF085D682}"/>
              </a:ext>
            </a:extLst>
          </p:cNvPr>
          <p:cNvGrpSpPr/>
          <p:nvPr/>
        </p:nvGrpSpPr>
        <p:grpSpPr>
          <a:xfrm>
            <a:off x="340538" y="1712621"/>
            <a:ext cx="3679201" cy="2305580"/>
            <a:chOff x="340538" y="1413856"/>
            <a:chExt cx="3679201" cy="230558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2CD397-1CC0-43C2-B66B-C87B4DC3D5C1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0E44011-39AC-4EE8-B03B-D13E72633BBF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7F24E29-E22B-46E1-B403-A6598D19C24F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431D5F3-57ED-4FDD-91A4-5C73486E4B12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ja-JP" sz="1600" kern="0">
                    <a:solidFill>
                      <a:srgbClr val="FFFFFF"/>
                    </a:solidFill>
                    <a:latin typeface="Adobe Clean ExtraBold"/>
                  </a:rPr>
                  <a:t>모든 요구 조건에 맞는 단일 플랫폼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66B8AE-F73C-4348-A5A9-DC73DC2AB452}"/>
                </a:ext>
              </a:extLst>
            </p:cNvPr>
            <p:cNvSpPr txBox="1"/>
            <p:nvPr/>
          </p:nvSpPr>
          <p:spPr>
            <a:xfrm>
              <a:off x="486414" y="2549885"/>
              <a:ext cx="338744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sz="1400"/>
                <a:t>D2C(Direct To Consumer)로 바로 이동하는 B2B이든 아니면 B2C이든 상관없이 Adobe Commerce를 사용하면 한 개의 플랫폼에서 여러 판매 채널 및 브랜드를 관리하고 새로운 시장으로 분야를 확장시킬 수 있습니다.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BAF1E3-90CB-45F2-A17B-902D4A649D7F}"/>
              </a:ext>
            </a:extLst>
          </p:cNvPr>
          <p:cNvGrpSpPr/>
          <p:nvPr/>
        </p:nvGrpSpPr>
        <p:grpSpPr>
          <a:xfrm>
            <a:off x="4260688" y="1712621"/>
            <a:ext cx="3679201" cy="2270904"/>
            <a:chOff x="340538" y="1413856"/>
            <a:chExt cx="3679201" cy="227090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7A244EC-A96C-498D-9E8F-D33564D72356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239A458-8737-47D2-9B7E-2D7F8CD0DA91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06B55D9D-9BEF-4E01-AAA7-F5C9131E1542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48E70D28-A8E5-4572-82D3-086719FE9C3B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ja-JP" sz="1600" kern="0">
                    <a:solidFill>
                      <a:srgbClr val="FFFFFF"/>
                    </a:solidFill>
                    <a:latin typeface="Adobe Clean ExtraBold"/>
                  </a:rPr>
                  <a:t>업계 최고 수준의 AI 인텔리전스</a:t>
                </a: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758D4FC-F6CB-496E-93D0-F78FBF61B60B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sz="1400"/>
                <a:t>Adobe Sensei AI에서 지원하는 인텔리전트 상거래는 실행 가능한 데이터 분석 기능을 제공하고 백엔드 워크플로를 자동화합니다.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BC95BFF-F267-4EC4-96F8-6117D0FFB8B9}"/>
              </a:ext>
            </a:extLst>
          </p:cNvPr>
          <p:cNvGrpSpPr/>
          <p:nvPr/>
        </p:nvGrpSpPr>
        <p:grpSpPr>
          <a:xfrm>
            <a:off x="8180839" y="1712621"/>
            <a:ext cx="3679201" cy="2270904"/>
            <a:chOff x="340538" y="1413856"/>
            <a:chExt cx="3679201" cy="2270904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9C97480-2C85-4802-AEFB-81CC556DC015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0456372-6B66-42E1-82DD-C2DE2072C1A9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66FA479E-8666-4E18-9D69-08CAD8257ED0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3DDB6489-A6EF-4F60-978F-4866AA06314D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ja-JP" sz="1600" kern="0">
                    <a:solidFill>
                      <a:srgbClr val="FFFFFF"/>
                    </a:solidFill>
                    <a:latin typeface="Adobe Clean ExtraBold"/>
                  </a:rPr>
                  <a:t>기술 통합으로 확장 가능</a:t>
                </a: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5886AD-1AB2-4BE0-9607-06399DD76547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sz="1400"/>
                <a:t>Adobe Commerce는 신 기술을 신속하게 통합할 수 있는 모듈 코어 및 헤드리스 기능이 탑재된 확장 가능한 서비스입니다.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77A311C-32EA-43A3-B86F-45E4ECCCB384}"/>
              </a:ext>
            </a:extLst>
          </p:cNvPr>
          <p:cNvGrpSpPr/>
          <p:nvPr/>
        </p:nvGrpSpPr>
        <p:grpSpPr>
          <a:xfrm>
            <a:off x="340538" y="4365649"/>
            <a:ext cx="2604241" cy="403039"/>
            <a:chOff x="4000500" y="1895754"/>
            <a:chExt cx="1000125" cy="2664807"/>
          </a:xfrm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4685A9F1-EEBA-40E2-9BCC-8A3637EC52A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E4FD9A04-6966-43C0-94D7-FBEB9B20772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ja-JP" sz="1400" u="sng" kern="140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구현 안내서</a:t>
              </a:r>
              <a:endParaRPr lang="en-US" sz="1050" kern="140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8E07B98-17D1-41C8-A5B1-2B64B8065EDE}"/>
              </a:ext>
            </a:extLst>
          </p:cNvPr>
          <p:cNvGrpSpPr/>
          <p:nvPr/>
        </p:nvGrpSpPr>
        <p:grpSpPr>
          <a:xfrm>
            <a:off x="6327708" y="4365649"/>
            <a:ext cx="2604241" cy="403039"/>
            <a:chOff x="4000500" y="1895754"/>
            <a:chExt cx="1000125" cy="2664807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1A493B1E-C39F-474A-812D-9F705C81A393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0D06E3F8-56BD-453E-93F6-A5DD38236AB6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ja-JP" sz="1400" u="sng" kern="1400">
                  <a:solidFill>
                    <a:schemeClr val="bg1"/>
                  </a:solidFill>
                  <a:latin typeface="+mj-l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기술 자료</a:t>
              </a:r>
              <a:endParaRPr lang="en-US" sz="1050" kern="140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</p:grpSp>
      <p:pic>
        <p:nvPicPr>
          <p:cNvPr id="12" name="Graphic 11" descr="네트워크 개요">
            <a:extLst>
              <a:ext uri="{FF2B5EF4-FFF2-40B4-BE49-F238E27FC236}">
                <a16:creationId xmlns:a16="http://schemas.microsoft.com/office/drawing/2014/main" id="{D81CB3C4-71D8-4E24-9713-D87FF1DAC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98021" y="2376415"/>
            <a:ext cx="429833" cy="42983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F10E1-7E66-4CB4-9A10-2EBB89A313E3}"/>
              </a:ext>
            </a:extLst>
          </p:cNvPr>
          <p:cNvGrpSpPr/>
          <p:nvPr/>
        </p:nvGrpSpPr>
        <p:grpSpPr>
          <a:xfrm>
            <a:off x="3355173" y="4365649"/>
            <a:ext cx="2604241" cy="403039"/>
            <a:chOff x="4000500" y="1895754"/>
            <a:chExt cx="1000125" cy="2664807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41A2E9A-5DEE-44E7-B976-C119188CCD7F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3E66BB3D-96D1-40CA-B0F7-8ACF46B521C3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ja-JP" sz="1400" u="sng" kern="140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Commerce 커뮤니티</a:t>
              </a:r>
              <a:endParaRPr lang="en-US" sz="1050" kern="140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09B9CBC-D973-4692-B686-E5E0E4C329BC}"/>
              </a:ext>
            </a:extLst>
          </p:cNvPr>
          <p:cNvGrpSpPr/>
          <p:nvPr/>
        </p:nvGrpSpPr>
        <p:grpSpPr>
          <a:xfrm>
            <a:off x="340537" y="5070499"/>
            <a:ext cx="2604241" cy="403039"/>
            <a:chOff x="4000500" y="1895754"/>
            <a:chExt cx="1000125" cy="2664807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D887289-B010-48E5-A631-38A6154DB138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6254F6D9-F5E5-4688-907E-DB0C1865A23C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ja-JP" sz="1400" u="sng" kern="140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Commerce Exchange</a:t>
              </a:r>
              <a:endParaRPr lang="en-US" sz="1050" kern="140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E0C8845-F648-43CB-B48E-7053BF07257C}"/>
              </a:ext>
            </a:extLst>
          </p:cNvPr>
          <p:cNvGrpSpPr/>
          <p:nvPr/>
        </p:nvGrpSpPr>
        <p:grpSpPr>
          <a:xfrm>
            <a:off x="3355172" y="5070499"/>
            <a:ext cx="2604241" cy="403039"/>
            <a:chOff x="4000500" y="1895754"/>
            <a:chExt cx="1000125" cy="2664807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9890A5D2-E612-4291-B014-E9BC406E58FD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6FFF614-F64A-4BD0-8127-0B5FD18E9F4E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ja-JP" sz="1400" u="sng" kern="140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Commerce 설명서</a:t>
              </a:r>
              <a:endParaRPr lang="en-US" sz="1050" kern="140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</p:grpSp>
      <p:pic>
        <p:nvPicPr>
          <p:cNvPr id="41" name="Graphic 40" descr="클라우드 컴퓨팅 개요">
            <a:extLst>
              <a:ext uri="{FF2B5EF4-FFF2-40B4-BE49-F238E27FC236}">
                <a16:creationId xmlns:a16="http://schemas.microsoft.com/office/drawing/2014/main" id="{B5D10834-1D88-492F-9ED9-EB01A42BFC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852444" y="2384327"/>
            <a:ext cx="429833" cy="429833"/>
          </a:xfrm>
          <a:prstGeom prst="rect">
            <a:avLst/>
          </a:prstGeom>
        </p:spPr>
      </p:pic>
      <p:pic>
        <p:nvPicPr>
          <p:cNvPr id="9" name="Graphic 8" descr="인터넷 개요">
            <a:extLst>
              <a:ext uri="{FF2B5EF4-FFF2-40B4-BE49-F238E27FC236}">
                <a16:creationId xmlns:a16="http://schemas.microsoft.com/office/drawing/2014/main" id="{48861466-D815-466B-B1A9-BD03508EF1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944608" y="2364788"/>
            <a:ext cx="468910" cy="46891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435DA1D-14F1-4883-9453-F185EA3428CA}"/>
              </a:ext>
            </a:extLst>
          </p:cNvPr>
          <p:cNvGrpSpPr/>
          <p:nvPr/>
        </p:nvGrpSpPr>
        <p:grpSpPr>
          <a:xfrm>
            <a:off x="6327707" y="5070498"/>
            <a:ext cx="2604241" cy="403039"/>
            <a:chOff x="4000500" y="1895754"/>
            <a:chExt cx="1000125" cy="2664807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0E1B83B-64BC-4EE9-9A2F-2A17B75C01A4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BB2469C0-A63E-4C51-BBBB-062DB22D568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ja-JP" sz="1400" u="sng" kern="140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지원 사례 만들기</a:t>
              </a:r>
              <a:endParaRPr lang="en-US" sz="1050" kern="140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770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69DB-D556-4408-9A33-202C625C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5" y="269561"/>
            <a:ext cx="11512930" cy="646189"/>
          </a:xfrm>
        </p:spPr>
        <p:txBody>
          <a:bodyPr/>
          <a:lstStyle/>
          <a:p>
            <a:r>
              <a:rPr lang="ja-JP" dirty="0">
                <a:latin typeface="+mj-lt"/>
              </a:rPr>
              <a:t>Adobe Workfront: </a:t>
            </a:r>
            <a:r>
              <a:rPr lang="ja-JP" dirty="0">
                <a:solidFill>
                  <a:schemeClr val="tx1"/>
                </a:solidFill>
                <a:latin typeface="+mj-lt"/>
              </a:rPr>
              <a:t>장소에 상관없이 복잡한 워크플로에서 교류하고, 공동 작업하고 실행할 수 있습니다.</a:t>
            </a:r>
            <a:endParaRPr lang="en-US" dirty="0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82E0C3-68B5-43FF-93F8-8A9BF085D682}"/>
              </a:ext>
            </a:extLst>
          </p:cNvPr>
          <p:cNvGrpSpPr/>
          <p:nvPr/>
        </p:nvGrpSpPr>
        <p:grpSpPr>
          <a:xfrm>
            <a:off x="340538" y="1712621"/>
            <a:ext cx="3679201" cy="2305580"/>
            <a:chOff x="340538" y="1413856"/>
            <a:chExt cx="3679201" cy="230558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2CD397-1CC0-43C2-B66B-C87B4DC3D5C1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0E44011-39AC-4EE8-B03B-D13E72633BBF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7F24E29-E22B-46E1-B403-A6598D19C24F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431D5F3-57ED-4FDD-91A4-5C73486E4B12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ja-JP" sz="1600" kern="0">
                    <a:solidFill>
                      <a:srgbClr val="FFFFFF"/>
                    </a:solidFill>
                    <a:latin typeface="Adobe Clean ExtraBold"/>
                  </a:rPr>
                  <a:t>Adobe Workfront 실행 중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66B8AE-F73C-4348-A5A9-DC73DC2AB452}"/>
                </a:ext>
              </a:extLst>
            </p:cNvPr>
            <p:cNvSpPr txBox="1"/>
            <p:nvPr/>
          </p:nvSpPr>
          <p:spPr>
            <a:xfrm>
              <a:off x="486414" y="2549885"/>
              <a:ext cx="338744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/>
                <a:t>작업 계획 수립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우선 순위 결정 및 반복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보다 신속하게 작업 연결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공동 작업 수행 및 완료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프로세스 간소화 및 최적화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진행 상황 측정 및 보고</a:t>
              </a:r>
              <a:r>
                <a:rPr lang="en-US" altLang="ko-KR" sz="1400" dirty="0"/>
                <a:t>.</a:t>
              </a:r>
              <a:endParaRPr lang="ja-JP" sz="1400" dirty="0"/>
            </a:p>
            <a:p>
              <a:pPr algn="ctr"/>
              <a:r>
                <a:rPr lang="ja-JP" sz="1400" dirty="0"/>
                <a:t>전략에 맞는 업무 수행.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BAF1E3-90CB-45F2-A17B-902D4A649D7F}"/>
              </a:ext>
            </a:extLst>
          </p:cNvPr>
          <p:cNvGrpSpPr/>
          <p:nvPr/>
        </p:nvGrpSpPr>
        <p:grpSpPr>
          <a:xfrm>
            <a:off x="4260688" y="1712621"/>
            <a:ext cx="3679201" cy="2305580"/>
            <a:chOff x="340538" y="1413856"/>
            <a:chExt cx="3679201" cy="2305580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7A244EC-A96C-498D-9E8F-D33564D72356}"/>
                </a:ext>
              </a:extLst>
            </p:cNvPr>
            <p:cNvSpPr/>
            <p:nvPr/>
          </p:nvSpPr>
          <p:spPr>
            <a:xfrm>
              <a:off x="340538" y="1413856"/>
              <a:ext cx="3679201" cy="230558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239A458-8737-47D2-9B7E-2D7F8CD0DA91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06B55D9D-9BEF-4E01-AAA7-F5C9131E1542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48E70D28-A8E5-4572-82D3-086719FE9C3B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ja-JP" sz="1600" kern="0">
                    <a:solidFill>
                      <a:srgbClr val="FFFFFF"/>
                    </a:solidFill>
                    <a:latin typeface="Adobe Clean ExtraBold"/>
                  </a:rPr>
                  <a:t>Workfront 기능</a:t>
                </a: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758D4FC-F6CB-496E-93D0-F78FBF61B60B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sz="1400"/>
                <a:t>기업과 부서에서 Workfront와 함께 기업 작업 관리를 사용하면 최적의 작업에 대해 계획을 수립하고 이를 예측하고, 개발하고 제공할 수 있습니다.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BC95BFF-F267-4EC4-96F8-6117D0FFB8B9}"/>
              </a:ext>
            </a:extLst>
          </p:cNvPr>
          <p:cNvGrpSpPr/>
          <p:nvPr/>
        </p:nvGrpSpPr>
        <p:grpSpPr>
          <a:xfrm>
            <a:off x="8180839" y="1712621"/>
            <a:ext cx="3679201" cy="2373604"/>
            <a:chOff x="340538" y="1413856"/>
            <a:chExt cx="3679201" cy="2313969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9C97480-2C85-4802-AEFB-81CC556DC015}"/>
                </a:ext>
              </a:extLst>
            </p:cNvPr>
            <p:cNvSpPr/>
            <p:nvPr/>
          </p:nvSpPr>
          <p:spPr>
            <a:xfrm>
              <a:off x="340538" y="1413856"/>
              <a:ext cx="3679201" cy="229214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0456372-6B66-42E1-82DD-C2DE2072C1A9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66FA479E-8666-4E18-9D69-08CAD8257ED0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3DDB6489-A6EF-4F60-978F-4866AA06314D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ja-JP" sz="1600" kern="0">
                    <a:solidFill>
                      <a:srgbClr val="FFFFFF"/>
                    </a:solidFill>
                    <a:latin typeface="Adobe Clean ExtraBold"/>
                  </a:rPr>
                  <a:t>기업 관리</a:t>
                </a: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5886AD-1AB2-4BE0-9607-06399DD76547}"/>
                </a:ext>
              </a:extLst>
            </p:cNvPr>
            <p:cNvSpPr txBox="1"/>
            <p:nvPr/>
          </p:nvSpPr>
          <p:spPr>
            <a:xfrm>
              <a:off x="486414" y="2558274"/>
              <a:ext cx="338744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sz="1400"/>
                <a:t>Adobe 제품을 사용하는 마케팅 및 크리에이티브 팀을 대상으로 Workfront가 최신 작업 관리용 기업 플랫폼을 제공하는 경우 비즈니스 전체의 생산성이 향상될 수 있습니다.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77A311C-32EA-43A3-B86F-45E4ECCCB384}"/>
              </a:ext>
            </a:extLst>
          </p:cNvPr>
          <p:cNvGrpSpPr/>
          <p:nvPr/>
        </p:nvGrpSpPr>
        <p:grpSpPr>
          <a:xfrm>
            <a:off x="340538" y="4365649"/>
            <a:ext cx="2604241" cy="403039"/>
            <a:chOff x="4000500" y="1895754"/>
            <a:chExt cx="1000125" cy="2664807"/>
          </a:xfrm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4685A9F1-EEBA-40E2-9BCC-8A3637EC52A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E4FD9A04-6966-43C0-94D7-FBEB9B20772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ja-JP" sz="1400" u="sng" kern="140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구현 안내서</a:t>
              </a:r>
              <a:endParaRPr lang="en-US" sz="1050" kern="140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8E07B98-17D1-41C8-A5B1-2B64B8065EDE}"/>
              </a:ext>
            </a:extLst>
          </p:cNvPr>
          <p:cNvGrpSpPr/>
          <p:nvPr/>
        </p:nvGrpSpPr>
        <p:grpSpPr>
          <a:xfrm>
            <a:off x="6327708" y="4365649"/>
            <a:ext cx="2604241" cy="403039"/>
            <a:chOff x="4000500" y="1895754"/>
            <a:chExt cx="1000125" cy="2664807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1A493B1E-C39F-474A-812D-9F705C81A393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0D06E3F8-56BD-453E-93F6-A5DD38236AB6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ja-JP" sz="1400" u="sng" kern="140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시작하기</a:t>
              </a:r>
              <a:endParaRPr lang="en-US" sz="1050" kern="140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F10E1-7E66-4CB4-9A10-2EBB89A313E3}"/>
              </a:ext>
            </a:extLst>
          </p:cNvPr>
          <p:cNvGrpSpPr/>
          <p:nvPr/>
        </p:nvGrpSpPr>
        <p:grpSpPr>
          <a:xfrm>
            <a:off x="3355173" y="4365649"/>
            <a:ext cx="2604241" cy="403039"/>
            <a:chOff x="4000500" y="1895754"/>
            <a:chExt cx="1000125" cy="2664807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41A2E9A-5DEE-44E7-B976-C119188CCD7F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3E66BB3D-96D1-40CA-B0F7-8ACF46B521C3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ja-JP" sz="1400" u="sng" kern="140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Workfront 커뮤니티</a:t>
              </a:r>
              <a:endParaRPr lang="en-US" sz="1050" kern="140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09B9CBC-D973-4692-B686-E5E0E4C329BC}"/>
              </a:ext>
            </a:extLst>
          </p:cNvPr>
          <p:cNvGrpSpPr/>
          <p:nvPr/>
        </p:nvGrpSpPr>
        <p:grpSpPr>
          <a:xfrm>
            <a:off x="340537" y="5070499"/>
            <a:ext cx="2604241" cy="403039"/>
            <a:chOff x="4000500" y="1895754"/>
            <a:chExt cx="1000125" cy="2664807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D887289-B010-48E5-A631-38A6154DB138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6254F6D9-F5E5-4688-907E-DB0C1865A23C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ja-JP" sz="1400" u="sng" kern="140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Workfront Exchange</a:t>
              </a:r>
              <a:endParaRPr lang="en-US" sz="1050" kern="140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E0C8845-F648-43CB-B48E-7053BF07257C}"/>
              </a:ext>
            </a:extLst>
          </p:cNvPr>
          <p:cNvGrpSpPr/>
          <p:nvPr/>
        </p:nvGrpSpPr>
        <p:grpSpPr>
          <a:xfrm>
            <a:off x="3355172" y="5070499"/>
            <a:ext cx="2604241" cy="403039"/>
            <a:chOff x="4000500" y="1895754"/>
            <a:chExt cx="1000125" cy="2664807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9890A5D2-E612-4291-B014-E9BC406E58FD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6FFF614-F64A-4BD0-8127-0B5FD18E9F4E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ja-JP" sz="1400" u="sng" kern="140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Workfront 설명서</a:t>
              </a:r>
              <a:endParaRPr lang="en-US" sz="1050" kern="140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</p:grpSp>
      <p:pic>
        <p:nvPicPr>
          <p:cNvPr id="41" name="Graphic 40" descr="그룹 브레인스토밍 개요">
            <a:extLst>
              <a:ext uri="{FF2B5EF4-FFF2-40B4-BE49-F238E27FC236}">
                <a16:creationId xmlns:a16="http://schemas.microsoft.com/office/drawing/2014/main" id="{B5D10834-1D88-492F-9ED9-EB01A42BFC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852444" y="2384327"/>
            <a:ext cx="429833" cy="429833"/>
          </a:xfrm>
          <a:prstGeom prst="rect">
            <a:avLst/>
          </a:prstGeom>
        </p:spPr>
      </p:pic>
      <p:pic>
        <p:nvPicPr>
          <p:cNvPr id="9" name="Graphic 8" descr="인터넷 개요">
            <a:extLst>
              <a:ext uri="{FF2B5EF4-FFF2-40B4-BE49-F238E27FC236}">
                <a16:creationId xmlns:a16="http://schemas.microsoft.com/office/drawing/2014/main" id="{48861466-D815-466B-B1A9-BD03508EF1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944608" y="2364788"/>
            <a:ext cx="468910" cy="46891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435DA1D-14F1-4883-9453-F185EA3428CA}"/>
              </a:ext>
            </a:extLst>
          </p:cNvPr>
          <p:cNvGrpSpPr/>
          <p:nvPr/>
        </p:nvGrpSpPr>
        <p:grpSpPr>
          <a:xfrm>
            <a:off x="6327707" y="5070498"/>
            <a:ext cx="2604241" cy="403039"/>
            <a:chOff x="4000500" y="1895754"/>
            <a:chExt cx="1000125" cy="2664807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0E1B83B-64BC-4EE9-9A2F-2A17B75C01A4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BB2469C0-A63E-4C51-BBBB-062DB22D568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ja-JP" sz="1400" u="sng" kern="140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Workfront 지원 포털</a:t>
              </a:r>
              <a:endParaRPr lang="en-US" sz="1050" kern="140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</p:grpSp>
      <p:pic>
        <p:nvPicPr>
          <p:cNvPr id="45" name="Graphic 44" descr="클라우드 컴퓨팅 개요">
            <a:extLst>
              <a:ext uri="{FF2B5EF4-FFF2-40B4-BE49-F238E27FC236}">
                <a16:creationId xmlns:a16="http://schemas.microsoft.com/office/drawing/2014/main" id="{5EE39601-7E26-4215-8A97-EDA579BA17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905725" y="2364788"/>
            <a:ext cx="429833" cy="42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51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69DB-D556-4408-9A33-202C625C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512930" cy="646189"/>
          </a:xfrm>
        </p:spPr>
        <p:txBody>
          <a:bodyPr/>
          <a:lstStyle/>
          <a:p>
            <a:r>
              <a:rPr lang="ja-JP">
                <a:latin typeface="+mj-lt"/>
              </a:rPr>
              <a:t>Adobe Ad Cloud: </a:t>
            </a:r>
            <a:r>
              <a:rPr lang="ja-JP">
                <a:solidFill>
                  <a:schemeClr val="tx1"/>
                </a:solidFill>
                <a:latin typeface="+mj-lt"/>
              </a:rPr>
              <a:t>예산에 맞춰 최적화된 여러 검색, 디스플레이, 역동적 광고를 예측할 수 있습니다.또한 미디어 플랜 실행이 자동화됩니다.</a:t>
            </a:r>
            <a:endParaRPr lang="en-US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82E0C3-68B5-43FF-93F8-8A9BF085D682}"/>
              </a:ext>
            </a:extLst>
          </p:cNvPr>
          <p:cNvGrpSpPr/>
          <p:nvPr/>
        </p:nvGrpSpPr>
        <p:grpSpPr>
          <a:xfrm>
            <a:off x="340538" y="1712621"/>
            <a:ext cx="3679201" cy="2270904"/>
            <a:chOff x="340538" y="1413856"/>
            <a:chExt cx="3679201" cy="227090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2CD397-1CC0-43C2-B66B-C87B4DC3D5C1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0E44011-39AC-4EE8-B03B-D13E72633BBF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7F24E29-E22B-46E1-B403-A6598D19C24F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431D5F3-57ED-4FDD-91A4-5C73486E4B12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ja-JP" sz="1600" kern="0">
                    <a:solidFill>
                      <a:srgbClr val="FFFFFF"/>
                    </a:solidFill>
                    <a:latin typeface="Adobe Clean ExtraBold"/>
                  </a:rPr>
                  <a:t>거시적 관점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66B8AE-F73C-4348-A5A9-DC73DC2AB452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sz="1400"/>
                <a:t>검색, 디스플레이와 소셜에서 캠페인 성과를 전체적으로 보게 되면 고객의 브랜드와 인터랙션하는 방법을 보다 깊이 이해할 수 있습니다.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BAF1E3-90CB-45F2-A17B-902D4A649D7F}"/>
              </a:ext>
            </a:extLst>
          </p:cNvPr>
          <p:cNvGrpSpPr/>
          <p:nvPr/>
        </p:nvGrpSpPr>
        <p:grpSpPr>
          <a:xfrm>
            <a:off x="4260688" y="1712621"/>
            <a:ext cx="3679201" cy="2270904"/>
            <a:chOff x="340538" y="1413856"/>
            <a:chExt cx="3679201" cy="227090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7A244EC-A96C-498D-9E8F-D33564D72356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239A458-8737-47D2-9B7E-2D7F8CD0DA91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06B55D9D-9BEF-4E01-AAA7-F5C9131E1542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48E70D28-A8E5-4572-82D3-086719FE9C3B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ja-JP" sz="1600" kern="0">
                    <a:solidFill>
                      <a:srgbClr val="FFFFFF"/>
                    </a:solidFill>
                    <a:latin typeface="Adobe Clean ExtraBold"/>
                  </a:rPr>
                  <a:t>신뢰할 수 있는 조치</a:t>
                </a: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758D4FC-F6CB-496E-93D0-F78FBF61B60B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sz="1400"/>
                <a:t>정확도 보고 기능을 사용하여 온라인 광고 예산의 투자 시점과 투자처를 파악할 수 있습니다.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BC95BFF-F267-4EC4-96F8-6117D0FFB8B9}"/>
              </a:ext>
            </a:extLst>
          </p:cNvPr>
          <p:cNvGrpSpPr/>
          <p:nvPr/>
        </p:nvGrpSpPr>
        <p:grpSpPr>
          <a:xfrm>
            <a:off x="8180839" y="1712621"/>
            <a:ext cx="3679201" cy="2270904"/>
            <a:chOff x="340538" y="1413856"/>
            <a:chExt cx="3679201" cy="2270904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9C97480-2C85-4802-AEFB-81CC556DC015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0456372-6B66-42E1-82DD-C2DE2072C1A9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66FA479E-8666-4E18-9D69-08CAD8257ED0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3DDB6489-A6EF-4F60-978F-4866AA06314D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ja-JP" sz="1600" kern="0">
                    <a:solidFill>
                      <a:srgbClr val="FFFFFF"/>
                    </a:solidFill>
                    <a:latin typeface="Adobe Clean ExtraBold"/>
                  </a:rPr>
                  <a:t>예산의 극대화</a:t>
                </a: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5886AD-1AB2-4BE0-9607-06399DD76547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sz="1400"/>
                <a:t>최대한 전략적이고 효율적으로 집행되고 있는 광고 예산을 파악하면 더 많은 수익을 얻을 수 있습니다.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FF0751A-09E6-42E5-BB78-87CE92DE8513}"/>
              </a:ext>
            </a:extLst>
          </p:cNvPr>
          <p:cNvGrpSpPr/>
          <p:nvPr/>
        </p:nvGrpSpPr>
        <p:grpSpPr>
          <a:xfrm>
            <a:off x="340538" y="4232299"/>
            <a:ext cx="8084371" cy="403039"/>
            <a:chOff x="340538" y="4213249"/>
            <a:chExt cx="7599351" cy="403039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F77A311C-32EA-43A3-B86F-45E4ECCCB384}"/>
                </a:ext>
              </a:extLst>
            </p:cNvPr>
            <p:cNvGrpSpPr/>
            <p:nvPr/>
          </p:nvGrpSpPr>
          <p:grpSpPr>
            <a:xfrm>
              <a:off x="340538" y="4213249"/>
              <a:ext cx="2448000" cy="403039"/>
              <a:chOff x="4000500" y="1895754"/>
              <a:chExt cx="1000125" cy="2664807"/>
            </a:xfrm>
          </p:grpSpPr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4685A9F1-EEBA-40E2-9BCC-8A3637EC52A7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308FFF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sz="14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8" name="Rectangle: Rounded Corners 127">
                <a:extLst>
                  <a:ext uri="{FF2B5EF4-FFF2-40B4-BE49-F238E27FC236}">
                    <a16:creationId xmlns:a16="http://schemas.microsoft.com/office/drawing/2014/main" id="{E4FD9A04-6966-43C0-94D7-FBEB9B207722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ja-JP" sz="1400">
                    <a:solidFill>
                      <a:schemeClr val="bg1"/>
                    </a:solidFill>
                    <a:latin typeface="+mj-lt"/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Advertising Cloud Exchange</a:t>
                </a:r>
                <a:endParaRPr lang="en-US" sz="140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78E07B98-17D1-41C8-A5B1-2B64B8065EDE}"/>
                </a:ext>
              </a:extLst>
            </p:cNvPr>
            <p:cNvGrpSpPr/>
            <p:nvPr/>
          </p:nvGrpSpPr>
          <p:grpSpPr>
            <a:xfrm>
              <a:off x="2916214" y="4213249"/>
              <a:ext cx="2448000" cy="403039"/>
              <a:chOff x="4000500" y="1895754"/>
              <a:chExt cx="1000125" cy="2664807"/>
            </a:xfrm>
          </p:grpSpPr>
          <p:sp>
            <p:nvSpPr>
              <p:cNvPr id="132" name="Rectangle: Rounded Corners 131">
                <a:extLst>
                  <a:ext uri="{FF2B5EF4-FFF2-40B4-BE49-F238E27FC236}">
                    <a16:creationId xmlns:a16="http://schemas.microsoft.com/office/drawing/2014/main" id="{1A493B1E-C39F-474A-812D-9F705C81A393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308FFF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sz="14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33" name="Rectangle: Rounded Corners 132">
                <a:extLst>
                  <a:ext uri="{FF2B5EF4-FFF2-40B4-BE49-F238E27FC236}">
                    <a16:creationId xmlns:a16="http://schemas.microsoft.com/office/drawing/2014/main" id="{0D06E3F8-56BD-453E-93F6-A5DD38236AB6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ja-JP" sz="1400">
                    <a:solidFill>
                      <a:schemeClr val="bg1"/>
                    </a:solidFill>
                    <a:latin typeface="+mj-lt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Advertising Cloud 커뮤니티</a:t>
                </a:r>
                <a:endParaRPr lang="en-US" sz="140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F5A598C8-14BB-4C54-9A79-75B7EDFE9F62}"/>
                </a:ext>
              </a:extLst>
            </p:cNvPr>
            <p:cNvGrpSpPr/>
            <p:nvPr/>
          </p:nvGrpSpPr>
          <p:grpSpPr>
            <a:xfrm>
              <a:off x="5491889" y="4213249"/>
              <a:ext cx="2448000" cy="403039"/>
              <a:chOff x="4000500" y="1895754"/>
              <a:chExt cx="1000125" cy="2664807"/>
            </a:xfrm>
          </p:grpSpPr>
          <p:sp>
            <p:nvSpPr>
              <p:cNvPr id="135" name="Rectangle: Rounded Corners 134">
                <a:extLst>
                  <a:ext uri="{FF2B5EF4-FFF2-40B4-BE49-F238E27FC236}">
                    <a16:creationId xmlns:a16="http://schemas.microsoft.com/office/drawing/2014/main" id="{E70E4F23-BEC9-4BA1-9B97-D44E79255DDB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308FFF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sz="14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8330D737-0DA6-42FF-B109-106C833640E1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ja-JP" sz="1400">
                    <a:solidFill>
                      <a:schemeClr val="bg1"/>
                    </a:solidFill>
                    <a:latin typeface="+mj-l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학습 및 지원</a:t>
                </a:r>
                <a:endParaRPr lang="en-US" sz="140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pic>
        <p:nvPicPr>
          <p:cNvPr id="43" name="Graphic 42">
            <a:extLst>
              <a:ext uri="{FF2B5EF4-FFF2-40B4-BE49-F238E27FC236}">
                <a16:creationId xmlns:a16="http://schemas.microsoft.com/office/drawing/2014/main" id="{0398B962-A6D1-4F50-8FD2-834EA4B54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71396" y="2376415"/>
            <a:ext cx="417484" cy="43768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12BC450-F3FE-4938-AFED-F06245D1BF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5995" y="2411060"/>
            <a:ext cx="380009" cy="40304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EE2485F0-66FB-4220-B12D-BE3FC6B5EF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7076" y="2422702"/>
            <a:ext cx="403040" cy="40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17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F1EF0FD2-46A2-4002-AB93-D74F07E7D67F}"/>
              </a:ext>
            </a:extLst>
          </p:cNvPr>
          <p:cNvSpPr txBox="1">
            <a:spLocks/>
          </p:cNvSpPr>
          <p:nvPr/>
        </p:nvSpPr>
        <p:spPr>
          <a:xfrm>
            <a:off x="310815" y="312662"/>
            <a:ext cx="11491015" cy="646189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99" b="0" i="0" kern="1200">
                <a:solidFill>
                  <a:srgbClr val="FA0F00"/>
                </a:solidFill>
                <a:latin typeface="Adobe Clean ExtraBold" panose="020B0503020404020204" pitchFamily="34" charset="0"/>
                <a:ea typeface="+mj-ea"/>
                <a:cs typeface="+mj-cs"/>
              </a:defRPr>
            </a:lvl1pPr>
          </a:lstStyle>
          <a:p>
            <a:r>
              <a:rPr lang="ja-JP" sz="2800"/>
              <a:t>중요 정보 및 리소스</a:t>
            </a:r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E10A762-54D8-41BC-9D3D-1D644A6355B4}"/>
              </a:ext>
            </a:extLst>
          </p:cNvPr>
          <p:cNvGrpSpPr/>
          <p:nvPr/>
        </p:nvGrpSpPr>
        <p:grpSpPr>
          <a:xfrm>
            <a:off x="0" y="1560284"/>
            <a:ext cx="9058904" cy="4523603"/>
            <a:chOff x="0" y="1468999"/>
            <a:chExt cx="9058904" cy="452360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FBA3AB4-4FBA-4920-B291-6A4AB1AA2360}"/>
                </a:ext>
              </a:extLst>
            </p:cNvPr>
            <p:cNvGrpSpPr/>
            <p:nvPr/>
          </p:nvGrpSpPr>
          <p:grpSpPr>
            <a:xfrm>
              <a:off x="1" y="3784218"/>
              <a:ext cx="5442856" cy="665879"/>
              <a:chOff x="1" y="3907463"/>
              <a:chExt cx="5442856" cy="665879"/>
            </a:xfrm>
          </p:grpSpPr>
          <p:sp>
            <p:nvSpPr>
              <p:cNvPr id="21" name="Round Same Side Corner Rectangle 32">
                <a:extLst>
                  <a:ext uri="{FF2B5EF4-FFF2-40B4-BE49-F238E27FC236}">
                    <a16:creationId xmlns:a16="http://schemas.microsoft.com/office/drawing/2014/main" id="{0EFE3556-CAB0-4405-B6DF-5A6CF732B03E}"/>
                  </a:ext>
                </a:extLst>
              </p:cNvPr>
              <p:cNvSpPr/>
              <p:nvPr/>
            </p:nvSpPr>
            <p:spPr>
              <a:xfrm rot="5400000">
                <a:off x="2388489" y="1518975"/>
                <a:ext cx="665879" cy="544285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A0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605017-ACEA-4DA9-8F05-07E1827FE318}"/>
                  </a:ext>
                </a:extLst>
              </p:cNvPr>
              <p:cNvSpPr txBox="1"/>
              <p:nvPr/>
            </p:nvSpPr>
            <p:spPr>
              <a:xfrm>
                <a:off x="310815" y="4009569"/>
                <a:ext cx="3854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sz="2400">
                    <a:solidFill>
                      <a:schemeClr val="bg1"/>
                    </a:solidFill>
                  </a:rPr>
                  <a:t>4</a:t>
                </a:r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B3CEA68-9173-4E1B-B66A-7BAA8F298AC5}"/>
                  </a:ext>
                </a:extLst>
              </p:cNvPr>
              <p:cNvSpPr/>
              <p:nvPr/>
            </p:nvSpPr>
            <p:spPr>
              <a:xfrm>
                <a:off x="564513" y="4040346"/>
                <a:ext cx="399909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525" indent="0">
                  <a:spcBef>
                    <a:spcPts val="0"/>
                  </a:spcBef>
                  <a:spcAft>
                    <a:spcPts val="1800"/>
                  </a:spcAft>
                  <a:buClr>
                    <a:srgbClr val="B07E25"/>
                  </a:buClr>
                  <a:buSzPct val="80000"/>
                  <a:buNone/>
                </a:pPr>
                <a:r>
                  <a:rPr lang="ja-JP" sz="2000">
                    <a:solidFill>
                      <a:schemeClr val="bg1"/>
                    </a:solidFill>
                  </a:rPr>
                  <a:t>지원 티켓을 제출하는 방법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56B0A2C-2B9D-4C8F-80D9-2DA3018DE63A}"/>
                </a:ext>
              </a:extLst>
            </p:cNvPr>
            <p:cNvGrpSpPr/>
            <p:nvPr/>
          </p:nvGrpSpPr>
          <p:grpSpPr>
            <a:xfrm>
              <a:off x="0" y="1468999"/>
              <a:ext cx="9058904" cy="651838"/>
              <a:chOff x="0" y="1468999"/>
              <a:chExt cx="9058904" cy="651838"/>
            </a:xfrm>
          </p:grpSpPr>
          <p:sp>
            <p:nvSpPr>
              <p:cNvPr id="18" name="Round Same Side Corner Rectangle 5">
                <a:extLst>
                  <a:ext uri="{FF2B5EF4-FFF2-40B4-BE49-F238E27FC236}">
                    <a16:creationId xmlns:a16="http://schemas.microsoft.com/office/drawing/2014/main" id="{BA261D8E-623F-433D-AB92-44BD7676B9FB}"/>
                  </a:ext>
                </a:extLst>
              </p:cNvPr>
              <p:cNvSpPr/>
              <p:nvPr/>
            </p:nvSpPr>
            <p:spPr>
              <a:xfrm rot="5400000">
                <a:off x="4203533" y="-2734534"/>
                <a:ext cx="651838" cy="905890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noFill/>
              <a:ln w="12700">
                <a:solidFill>
                  <a:srgbClr val="FA0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E407A6-ED78-4F68-91AC-705F792C5C53}"/>
                  </a:ext>
                </a:extLst>
              </p:cNvPr>
              <p:cNvSpPr txBox="1"/>
              <p:nvPr/>
            </p:nvSpPr>
            <p:spPr>
              <a:xfrm>
                <a:off x="310815" y="1564086"/>
                <a:ext cx="3854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sz="2400">
                    <a:solidFill>
                      <a:schemeClr val="accent6"/>
                    </a:solidFill>
                  </a:rPr>
                  <a:t>1</a:t>
                </a:r>
                <a:endParaRPr lang="en-US" sz="200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1AA2052-250B-477C-8BB3-9CC987AAF37B}"/>
                  </a:ext>
                </a:extLst>
              </p:cNvPr>
              <p:cNvSpPr/>
              <p:nvPr/>
            </p:nvSpPr>
            <p:spPr>
              <a:xfrm>
                <a:off x="564514" y="1594863"/>
                <a:ext cx="488160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525" indent="0">
                  <a:spcBef>
                    <a:spcPts val="0"/>
                  </a:spcBef>
                  <a:spcAft>
                    <a:spcPts val="1800"/>
                  </a:spcAft>
                  <a:buClr>
                    <a:srgbClr val="B07E25"/>
                  </a:buClr>
                  <a:buSzPct val="80000"/>
                  <a:buNone/>
                </a:pPr>
                <a:r>
                  <a:rPr lang="ja-JP" sz="2000">
                    <a:solidFill>
                      <a:srgbClr val="FF0000"/>
                    </a:solidFill>
                  </a:rPr>
                  <a:t>Adobe Experience 핵심 서비스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A8804CC-4063-4DE9-8AC0-FDD97540EA70}"/>
                </a:ext>
              </a:extLst>
            </p:cNvPr>
            <p:cNvGrpSpPr/>
            <p:nvPr/>
          </p:nvGrpSpPr>
          <p:grpSpPr>
            <a:xfrm>
              <a:off x="1" y="3005215"/>
              <a:ext cx="6630571" cy="673630"/>
              <a:chOff x="1" y="3087378"/>
              <a:chExt cx="6630571" cy="673630"/>
            </a:xfrm>
          </p:grpSpPr>
          <p:sp>
            <p:nvSpPr>
              <p:cNvPr id="15" name="Round Same Side Corner Rectangle 27">
                <a:extLst>
                  <a:ext uri="{FF2B5EF4-FFF2-40B4-BE49-F238E27FC236}">
                    <a16:creationId xmlns:a16="http://schemas.microsoft.com/office/drawing/2014/main" id="{98E8E0A7-A5DE-4C1C-B9A4-20D685838B0D}"/>
                  </a:ext>
                </a:extLst>
              </p:cNvPr>
              <p:cNvSpPr/>
              <p:nvPr/>
            </p:nvSpPr>
            <p:spPr>
              <a:xfrm rot="5400000">
                <a:off x="2978472" y="108907"/>
                <a:ext cx="673630" cy="663057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A0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AFF4C6-ACDB-41FC-8D6A-3A9FB33C8165}"/>
                  </a:ext>
                </a:extLst>
              </p:cNvPr>
              <p:cNvSpPr txBox="1"/>
              <p:nvPr/>
            </p:nvSpPr>
            <p:spPr>
              <a:xfrm>
                <a:off x="310815" y="3193359"/>
                <a:ext cx="3854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sz="2400">
                    <a:solidFill>
                      <a:schemeClr val="bg1"/>
                    </a:solidFill>
                  </a:rPr>
                  <a:t>3</a:t>
                </a:r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8AEB81A-585A-4B49-B89F-A378242D9DFA}"/>
                  </a:ext>
                </a:extLst>
              </p:cNvPr>
              <p:cNvSpPr/>
              <p:nvPr/>
            </p:nvSpPr>
            <p:spPr>
              <a:xfrm>
                <a:off x="564514" y="3224136"/>
                <a:ext cx="37462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525" indent="0">
                  <a:spcBef>
                    <a:spcPts val="0"/>
                  </a:spcBef>
                  <a:spcAft>
                    <a:spcPts val="1800"/>
                  </a:spcAft>
                  <a:buClr>
                    <a:srgbClr val="B07E25"/>
                  </a:buClr>
                  <a:buSzPct val="80000"/>
                  <a:buNone/>
                </a:pPr>
                <a:r>
                  <a:rPr lang="ja-JP" sz="2000">
                    <a:solidFill>
                      <a:schemeClr val="bg1"/>
                    </a:solidFill>
                  </a:rPr>
                  <a:t>Adobe 솔루션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22B62E4-E72F-468E-A680-B325CC6DDB9F}"/>
                </a:ext>
              </a:extLst>
            </p:cNvPr>
            <p:cNvGrpSpPr/>
            <p:nvPr/>
          </p:nvGrpSpPr>
          <p:grpSpPr>
            <a:xfrm>
              <a:off x="0" y="2226210"/>
              <a:ext cx="8133535" cy="673632"/>
              <a:chOff x="0" y="2267291"/>
              <a:chExt cx="8133535" cy="673632"/>
            </a:xfrm>
          </p:grpSpPr>
          <p:sp>
            <p:nvSpPr>
              <p:cNvPr id="12" name="Round Same Side Corner Rectangle 26">
                <a:extLst>
                  <a:ext uri="{FF2B5EF4-FFF2-40B4-BE49-F238E27FC236}">
                    <a16:creationId xmlns:a16="http://schemas.microsoft.com/office/drawing/2014/main" id="{D5726F49-AB2B-4442-9B3E-D08E6E253610}"/>
                  </a:ext>
                </a:extLst>
              </p:cNvPr>
              <p:cNvSpPr/>
              <p:nvPr/>
            </p:nvSpPr>
            <p:spPr>
              <a:xfrm rot="5400000">
                <a:off x="3729952" y="-1462661"/>
                <a:ext cx="673632" cy="813353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A0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309DC9-25B9-42E8-BD7C-C4961F56821E}"/>
                  </a:ext>
                </a:extLst>
              </p:cNvPr>
              <p:cNvSpPr txBox="1"/>
              <p:nvPr/>
            </p:nvSpPr>
            <p:spPr>
              <a:xfrm>
                <a:off x="310815" y="2373275"/>
                <a:ext cx="3854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sz="2400">
                    <a:solidFill>
                      <a:schemeClr val="bg1"/>
                    </a:solidFill>
                  </a:rPr>
                  <a:t>2</a:t>
                </a:r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2E26DE1-9B7C-414C-BF68-2B0A02884D85}"/>
                  </a:ext>
                </a:extLst>
              </p:cNvPr>
              <p:cNvSpPr/>
              <p:nvPr/>
            </p:nvSpPr>
            <p:spPr>
              <a:xfrm>
                <a:off x="564514" y="2404052"/>
                <a:ext cx="35720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525" indent="0">
                  <a:spcBef>
                    <a:spcPts val="0"/>
                  </a:spcBef>
                  <a:spcAft>
                    <a:spcPts val="1800"/>
                  </a:spcAft>
                  <a:buClr>
                    <a:srgbClr val="B07E25"/>
                  </a:buClr>
                  <a:buSzPct val="80000"/>
                  <a:buNone/>
                </a:pPr>
                <a:r>
                  <a:rPr lang="ja-JP" sz="2000">
                    <a:solidFill>
                      <a:schemeClr val="bg1"/>
                    </a:solidFill>
                  </a:rPr>
                  <a:t>고객 지원 서비스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985BE90-1F27-4A75-91F4-C5524AF93738}"/>
                </a:ext>
              </a:extLst>
            </p:cNvPr>
            <p:cNvGrpSpPr/>
            <p:nvPr/>
          </p:nvGrpSpPr>
          <p:grpSpPr>
            <a:xfrm>
              <a:off x="0" y="4555470"/>
              <a:ext cx="4406537" cy="665879"/>
              <a:chOff x="0" y="4726070"/>
              <a:chExt cx="4406537" cy="665879"/>
            </a:xfrm>
          </p:grpSpPr>
          <p:sp>
            <p:nvSpPr>
              <p:cNvPr id="26" name="Round Same Side Corner Rectangle 32">
                <a:extLst>
                  <a:ext uri="{FF2B5EF4-FFF2-40B4-BE49-F238E27FC236}">
                    <a16:creationId xmlns:a16="http://schemas.microsoft.com/office/drawing/2014/main" id="{496DAB5F-E16B-4199-8740-F3951D237B20}"/>
                  </a:ext>
                </a:extLst>
              </p:cNvPr>
              <p:cNvSpPr/>
              <p:nvPr/>
            </p:nvSpPr>
            <p:spPr>
              <a:xfrm rot="5400000">
                <a:off x="1870329" y="2855741"/>
                <a:ext cx="665879" cy="440653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A0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BADD07B-505D-4DF5-AE5D-BA22AA3B7967}"/>
                  </a:ext>
                </a:extLst>
              </p:cNvPr>
              <p:cNvSpPr txBox="1"/>
              <p:nvPr/>
            </p:nvSpPr>
            <p:spPr>
              <a:xfrm>
                <a:off x="310815" y="4828175"/>
                <a:ext cx="3854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sz="2400">
                    <a:solidFill>
                      <a:schemeClr val="bg1"/>
                    </a:solidFill>
                  </a:rPr>
                  <a:t>5</a:t>
                </a:r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8EED869-D0F2-4F92-93DD-74B0E4D758D3}"/>
                  </a:ext>
                </a:extLst>
              </p:cNvPr>
              <p:cNvSpPr/>
              <p:nvPr/>
            </p:nvSpPr>
            <p:spPr>
              <a:xfrm>
                <a:off x="564514" y="4858952"/>
                <a:ext cx="37462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525" indent="0">
                  <a:spcBef>
                    <a:spcPts val="0"/>
                  </a:spcBef>
                  <a:spcAft>
                    <a:spcPts val="1800"/>
                  </a:spcAft>
                  <a:buClr>
                    <a:srgbClr val="B07E25"/>
                  </a:buClr>
                  <a:buSzPct val="80000"/>
                  <a:buNone/>
                </a:pPr>
                <a:r>
                  <a:rPr lang="ja-JP" sz="2000">
                    <a:solidFill>
                      <a:schemeClr val="bg1"/>
                    </a:solidFill>
                  </a:rPr>
                  <a:t>Adobe 지원 팀과 소통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799CE8E-8903-476B-A220-5709F2908C68}"/>
                </a:ext>
              </a:extLst>
            </p:cNvPr>
            <p:cNvGrpSpPr/>
            <p:nvPr/>
          </p:nvGrpSpPr>
          <p:grpSpPr>
            <a:xfrm>
              <a:off x="1" y="5326723"/>
              <a:ext cx="4310739" cy="665879"/>
              <a:chOff x="1" y="5509844"/>
              <a:chExt cx="4310739" cy="665879"/>
            </a:xfrm>
          </p:grpSpPr>
          <p:sp>
            <p:nvSpPr>
              <p:cNvPr id="29" name="Round Same Side Corner Rectangle 32">
                <a:extLst>
                  <a:ext uri="{FF2B5EF4-FFF2-40B4-BE49-F238E27FC236}">
                    <a16:creationId xmlns:a16="http://schemas.microsoft.com/office/drawing/2014/main" id="{1E5F046A-952B-4C41-BC8F-1B7390F3BEF7}"/>
                  </a:ext>
                </a:extLst>
              </p:cNvPr>
              <p:cNvSpPr/>
              <p:nvPr/>
            </p:nvSpPr>
            <p:spPr>
              <a:xfrm rot="5400000">
                <a:off x="1434902" y="4074943"/>
                <a:ext cx="665879" cy="353568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A0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ACD7E66-FB05-42A8-9783-BD41E7669BCA}"/>
                  </a:ext>
                </a:extLst>
              </p:cNvPr>
              <p:cNvSpPr txBox="1"/>
              <p:nvPr/>
            </p:nvSpPr>
            <p:spPr>
              <a:xfrm>
                <a:off x="310815" y="5611947"/>
                <a:ext cx="3854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sz="2400">
                    <a:solidFill>
                      <a:schemeClr val="bg1"/>
                    </a:solidFill>
                  </a:rPr>
                  <a:t>6</a:t>
                </a:r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AA3412E-CB52-4ABF-86D1-786F81D01458}"/>
                  </a:ext>
                </a:extLst>
              </p:cNvPr>
              <p:cNvSpPr/>
              <p:nvPr/>
            </p:nvSpPr>
            <p:spPr>
              <a:xfrm>
                <a:off x="564514" y="5642724"/>
                <a:ext cx="37462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525" indent="0">
                  <a:spcBef>
                    <a:spcPts val="0"/>
                  </a:spcBef>
                  <a:spcAft>
                    <a:spcPts val="1800"/>
                  </a:spcAft>
                  <a:buClr>
                    <a:srgbClr val="B07E25"/>
                  </a:buClr>
                  <a:buSzPct val="80000"/>
                  <a:buNone/>
                </a:pPr>
                <a:r>
                  <a:rPr lang="ja-JP" sz="2000">
                    <a:solidFill>
                      <a:schemeClr val="bg1"/>
                    </a:solidFill>
                  </a:rPr>
                  <a:t>도구 및 리소스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262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DC8A3-6DE5-472E-84CD-5FE95B06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지원 사례 만들기 </a:t>
            </a:r>
            <a:r>
              <a:rPr lang="en-US" altLang="ko-KR" dirty="0"/>
              <a:t>| </a:t>
            </a:r>
            <a:r>
              <a:rPr lang="en-US" dirty="0"/>
              <a:t>Adobe Experience Manager, Adobe Experience Platform </a:t>
            </a:r>
            <a:r>
              <a:rPr lang="ko-KR" altLang="en-US" dirty="0"/>
              <a:t>및 </a:t>
            </a:r>
            <a:r>
              <a:rPr lang="en-US" dirty="0"/>
              <a:t>Adobe Campaign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97F0D-BB72-4A3B-B10C-CD7E2D18BE3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192750"/>
            <a:ext cx="11521440" cy="102194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ko-KR" altLang="en-US" sz="1400" dirty="0">
                <a:latin typeface="+mn-lt"/>
              </a:rPr>
              <a:t>아래 단계에 따라 </a:t>
            </a:r>
            <a:r>
              <a:rPr lang="en-US" altLang="ko-KR" sz="1400" dirty="0">
                <a:latin typeface="+mn-lt"/>
              </a:rPr>
              <a:t>Admin Console</a:t>
            </a:r>
            <a:r>
              <a:rPr lang="ko-KR" altLang="en-US" sz="1400" dirty="0">
                <a:latin typeface="+mn-lt"/>
              </a:rPr>
              <a:t>에서 다음 솔루션의 지원 사례를 </a:t>
            </a:r>
            <a:r>
              <a:rPr lang="ko-KR" altLang="en-US" sz="1400" dirty="0"/>
              <a:t>만드십시오</a:t>
            </a:r>
            <a:r>
              <a:rPr lang="en-US" altLang="ko-KR" sz="1400" dirty="0">
                <a:latin typeface="+mn-lt"/>
              </a:rPr>
              <a:t>. </a:t>
            </a:r>
            <a:r>
              <a:rPr lang="en-US" sz="1400" dirty="0">
                <a:latin typeface="+mn-lt"/>
              </a:rPr>
              <a:t> 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Adobe Experience Manager</a:t>
            </a:r>
            <a:endParaRPr lang="en-US" sz="1200" dirty="0">
              <a:latin typeface="+mn-lt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Adobe</a:t>
            </a:r>
            <a:r>
              <a:rPr lang="en-US" sz="1200" dirty="0">
                <a:latin typeface="+mn-lt"/>
              </a:rPr>
              <a:t> </a:t>
            </a:r>
            <a:r>
              <a:rPr lang="en-US" sz="1200" b="1" dirty="0">
                <a:latin typeface="+mn-lt"/>
              </a:rPr>
              <a:t>Experience Platform 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Adobe Campaign</a:t>
            </a:r>
            <a:r>
              <a:rPr lang="en-US" sz="1200" dirty="0">
                <a:latin typeface="+mn-lt"/>
              </a:rPr>
              <a:t> </a:t>
            </a:r>
          </a:p>
          <a:p>
            <a:endParaRPr lang="en-US" dirty="0"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89395B1-102D-4D11-8632-EFB9C7106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136098"/>
              </p:ext>
            </p:extLst>
          </p:nvPr>
        </p:nvGraphicFramePr>
        <p:xfrm>
          <a:off x="618231" y="2139994"/>
          <a:ext cx="10764590" cy="4629921"/>
        </p:xfrm>
        <a:graphic>
          <a:graphicData uri="http://schemas.openxmlformats.org/drawingml/2006/table">
            <a:tbl>
              <a:tblPr firstRow="1" bandRow="1"/>
              <a:tblGrid>
                <a:gridCol w="1257549">
                  <a:extLst>
                    <a:ext uri="{9D8B030D-6E8A-4147-A177-3AD203B41FA5}">
                      <a16:colId xmlns:a16="http://schemas.microsoft.com/office/drawing/2014/main" val="950641823"/>
                    </a:ext>
                  </a:extLst>
                </a:gridCol>
                <a:gridCol w="9507041">
                  <a:extLst>
                    <a:ext uri="{9D8B030D-6E8A-4147-A177-3AD203B41FA5}">
                      <a16:colId xmlns:a16="http://schemas.microsoft.com/office/drawing/2014/main" val="441751746"/>
                    </a:ext>
                  </a:extLst>
                </a:gridCol>
              </a:tblGrid>
              <a:tr h="46299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조치</a:t>
                      </a:r>
                      <a:endParaRPr 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lvl="0" indent="0" algn="l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350" b="0" dirty="0">
                          <a:solidFill>
                            <a:schemeClr val="tx1"/>
                          </a:solidFill>
                          <a:latin typeface="+mn-lt"/>
                          <a:hlinkClick r:id="rId2"/>
                        </a:rPr>
                        <a:t>Admin Console</a:t>
                      </a:r>
                      <a:r>
                        <a:rPr lang="ko-KR" altLang="en-US" sz="1350" b="0" dirty="0">
                          <a:solidFill>
                            <a:schemeClr val="tx1"/>
                          </a:solidFill>
                          <a:latin typeface="+mn-lt"/>
                        </a:rPr>
                        <a:t>에 로그인한 다음</a:t>
                      </a:r>
                      <a:r>
                        <a:rPr lang="pl-PL" altLang="ko-KR" sz="13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350" b="0" dirty="0">
                          <a:solidFill>
                            <a:schemeClr val="tx1"/>
                          </a:solidFill>
                          <a:latin typeface="+mn-lt"/>
                        </a:rPr>
                        <a:t>지원지원 요약으로 이동합니다</a:t>
                      </a:r>
                      <a:r>
                        <a:rPr lang="en-US" altLang="ko-KR" sz="135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en-US" sz="135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lvl="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50" b="1" dirty="0">
                          <a:solidFill>
                            <a:schemeClr val="tx1"/>
                          </a:solidFill>
                          <a:latin typeface="+mn-lt"/>
                        </a:rPr>
                        <a:t>사례 만들기</a:t>
                      </a:r>
                      <a:r>
                        <a:rPr lang="ko-KR" altLang="en-US" sz="1350" b="0" dirty="0">
                          <a:solidFill>
                            <a:schemeClr val="tx1"/>
                          </a:solidFill>
                          <a:latin typeface="+mn-lt"/>
                        </a:rPr>
                        <a:t>를 클릭합니다</a:t>
                      </a:r>
                      <a:r>
                        <a:rPr lang="en-US" altLang="ko-KR" sz="135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en-US" sz="13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lvl="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50" b="0" dirty="0">
                          <a:solidFill>
                            <a:schemeClr val="tx1"/>
                          </a:solidFill>
                          <a:latin typeface="Adobe Clean SemiLight (Body)"/>
                        </a:rPr>
                        <a:t>해당 문제와 관련 있는 범주를 선택합니다</a:t>
                      </a:r>
                      <a:r>
                        <a:rPr lang="en-US" altLang="ko-KR" sz="1350" b="0" dirty="0">
                          <a:solidFill>
                            <a:schemeClr val="tx1"/>
                          </a:solidFill>
                          <a:latin typeface="Adobe Clean SemiLight (Body)"/>
                        </a:rPr>
                        <a:t>.</a:t>
                      </a:r>
                      <a:r>
                        <a:rPr lang="en-US" sz="1350" b="0" dirty="0">
                          <a:solidFill>
                            <a:schemeClr val="tx1"/>
                          </a:solidFill>
                          <a:latin typeface="Adobe Clean SemiLight (Body)"/>
                        </a:rPr>
                        <a:t> </a:t>
                      </a:r>
                    </a:p>
                    <a:p>
                      <a:pPr marL="968375" lvl="1" indent="-285750">
                        <a:buSzPct val="85000"/>
                        <a:buFont typeface="Wingdings" pitchFamily="2" charset="2"/>
                        <a:buChar char="Ø"/>
                      </a:pPr>
                      <a:r>
                        <a:rPr lang="ko-KR" altLang="en-US" sz="1350" b="0" i="1" dirty="0">
                          <a:solidFill>
                            <a:schemeClr val="tx1"/>
                          </a:solidFill>
                          <a:latin typeface="Adobe Clean SemiLight (Body)"/>
                        </a:rPr>
                        <a:t>사용자 및 라이선스 관리 </a:t>
                      </a:r>
                      <a:r>
                        <a:rPr lang="en-US" sz="1350" b="0" dirty="0">
                          <a:solidFill>
                            <a:schemeClr val="tx1"/>
                          </a:solidFill>
                          <a:latin typeface="Adobe Clean SemiLight (Body)"/>
                        </a:rPr>
                        <a:t> </a:t>
                      </a:r>
                    </a:p>
                    <a:p>
                      <a:pPr marL="968375" lvl="1" indent="-285750">
                        <a:buSzPct val="85000"/>
                        <a:buFont typeface="Wingdings" pitchFamily="2" charset="2"/>
                        <a:buChar char="Ø"/>
                      </a:pPr>
                      <a:r>
                        <a:rPr lang="en-US" sz="1350" b="0" i="1" dirty="0">
                          <a:solidFill>
                            <a:schemeClr val="tx1"/>
                          </a:solidFill>
                          <a:latin typeface="Adobe Clean SemiLight (Body)"/>
                        </a:rPr>
                        <a:t>Creative Cloud </a:t>
                      </a:r>
                      <a:r>
                        <a:rPr lang="ko-KR" altLang="en-US" sz="1350" b="0" i="1" dirty="0">
                          <a:solidFill>
                            <a:schemeClr val="tx1"/>
                          </a:solidFill>
                          <a:latin typeface="Adobe Clean SemiLight (Body)"/>
                        </a:rPr>
                        <a:t>및 </a:t>
                      </a:r>
                      <a:r>
                        <a:rPr lang="en-US" sz="1350" b="0" i="1" dirty="0">
                          <a:solidFill>
                            <a:schemeClr val="tx1"/>
                          </a:solidFill>
                          <a:latin typeface="Adobe Clean SemiLight (Body)"/>
                        </a:rPr>
                        <a:t>Document Cloud </a:t>
                      </a:r>
                      <a:r>
                        <a:rPr lang="ko-KR" altLang="en-US" sz="1350" b="0" i="1" dirty="0">
                          <a:solidFill>
                            <a:schemeClr val="tx1"/>
                          </a:solidFill>
                          <a:latin typeface="Adobe Clean SemiLight (Body)"/>
                        </a:rPr>
                        <a:t>사용</a:t>
                      </a:r>
                      <a:endParaRPr lang="en-US" sz="1350" b="0" i="1" dirty="0">
                        <a:solidFill>
                          <a:schemeClr val="tx1"/>
                        </a:solidFill>
                        <a:latin typeface="Adobe Clean SemiLight (Body)"/>
                      </a:endParaRPr>
                    </a:p>
                    <a:p>
                      <a:pPr marL="968375" lvl="1" indent="-285750">
                        <a:buSzPct val="85000"/>
                        <a:buFont typeface="Wingdings" pitchFamily="2" charset="2"/>
                        <a:buChar char="Ø"/>
                      </a:pPr>
                      <a:r>
                        <a:rPr lang="en-US" sz="1350" b="1" i="1" dirty="0">
                          <a:solidFill>
                            <a:schemeClr val="tx1"/>
                          </a:solidFill>
                          <a:latin typeface="Adobe Clean SemiLight (Body)"/>
                        </a:rPr>
                        <a:t>Experience Cloud </a:t>
                      </a:r>
                      <a:r>
                        <a:rPr lang="ko-KR" altLang="en-US" sz="1350" b="1" i="1" dirty="0">
                          <a:solidFill>
                            <a:schemeClr val="tx1"/>
                          </a:solidFill>
                          <a:latin typeface="Adobe Clean SemiLight (Body)"/>
                        </a:rPr>
                        <a:t>사용</a:t>
                      </a:r>
                      <a:endParaRPr lang="en-US" sz="1350" b="1" i="1" dirty="0">
                        <a:solidFill>
                          <a:schemeClr val="tx1"/>
                        </a:solidFill>
                        <a:latin typeface="Adobe Clean SemiLight (Body)"/>
                      </a:endParaRPr>
                    </a:p>
                    <a:p>
                      <a:pPr marL="511175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50" b="1" dirty="0">
                          <a:solidFill>
                            <a:schemeClr val="tx1"/>
                          </a:solidFill>
                          <a:latin typeface="Adobe Clean SemiLight (Body)"/>
                        </a:rPr>
                        <a:t>사례 만들기</a:t>
                      </a:r>
                      <a:r>
                        <a:rPr lang="ko-KR" altLang="en-US" sz="1350" b="0" dirty="0">
                          <a:solidFill>
                            <a:schemeClr val="tx1"/>
                          </a:solidFill>
                          <a:latin typeface="Adobe Clean SemiLight (Body)"/>
                        </a:rPr>
                        <a:t>를 클릭합니다</a:t>
                      </a:r>
                      <a:r>
                        <a:rPr lang="en-US" altLang="ko-KR" sz="1350" b="0" dirty="0">
                          <a:solidFill>
                            <a:schemeClr val="tx1"/>
                          </a:solidFill>
                          <a:latin typeface="Adobe Clean SemiLight (Body)"/>
                        </a:rPr>
                        <a:t>.</a:t>
                      </a:r>
                      <a:endParaRPr lang="en-US" sz="1350" b="0" dirty="0">
                        <a:solidFill>
                          <a:schemeClr val="tx1"/>
                        </a:solidFill>
                        <a:latin typeface="Adobe Clean SemiLight (Body)"/>
                      </a:endParaRPr>
                    </a:p>
                  </a:txBody>
                  <a:tcPr marL="90000" marR="9000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30133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9090F66-85F8-4419-AE40-F138742D0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311" y="2573941"/>
            <a:ext cx="4451318" cy="1643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0B6D25-5634-48BD-B0BF-D75E6ADFE791}"/>
              </a:ext>
            </a:extLst>
          </p:cNvPr>
          <p:cNvSpPr txBox="1"/>
          <p:nvPr/>
        </p:nvSpPr>
        <p:spPr>
          <a:xfrm>
            <a:off x="1661020" y="6523694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5425"/>
            <a:r>
              <a:rPr lang="ko-KR" altLang="en-US" sz="1000" i="1" dirty="0">
                <a:latin typeface="Adobe Clean Light"/>
              </a:rPr>
              <a:t>표시되는 양식에서 도움이 필요한 제품의 이름을 지정합니다</a:t>
            </a:r>
            <a:r>
              <a:rPr lang="en-US" altLang="ko-KR" sz="1000" i="1" dirty="0">
                <a:latin typeface="Adobe Clean Light"/>
              </a:rPr>
              <a:t>.</a:t>
            </a:r>
            <a:r>
              <a:rPr lang="en-US" sz="1000" i="1" dirty="0">
                <a:latin typeface="Adobe Clean Light"/>
              </a:rPr>
              <a:t> </a:t>
            </a:r>
            <a:r>
              <a:rPr lang="ko-KR" altLang="en-US" sz="1000" i="1" dirty="0">
                <a:latin typeface="Adobe Clean Light"/>
              </a:rPr>
              <a:t>옵션 목록을 보려면 제품 이름의 처음 몇 글자를 입력합니다</a:t>
            </a:r>
            <a:r>
              <a:rPr lang="en-US" altLang="ko-KR" sz="1000" i="1" dirty="0">
                <a:latin typeface="Adobe Clean Light"/>
              </a:rPr>
              <a:t>.</a:t>
            </a:r>
            <a:endParaRPr lang="en-US" sz="1000" b="1" i="1" dirty="0">
              <a:latin typeface="Adobe Clean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4A1860-FF78-473C-8F34-A83736118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292" y="4040150"/>
            <a:ext cx="4150019" cy="2303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D1DA21-14BE-438D-94A6-FB36CBC7082C}"/>
              </a:ext>
            </a:extLst>
          </p:cNvPr>
          <p:cNvSpPr txBox="1"/>
          <p:nvPr/>
        </p:nvSpPr>
        <p:spPr>
          <a:xfrm>
            <a:off x="6607621" y="5714342"/>
            <a:ext cx="4775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dirty="0">
                <a:latin typeface="Adobe Clean Light"/>
                <a:cs typeface="Segoe UI"/>
              </a:rPr>
              <a:t>Admin Console</a:t>
            </a:r>
            <a:r>
              <a:rPr lang="ko-KR" altLang="en-US" sz="1600" dirty="0">
                <a:latin typeface="Adobe Clean Light"/>
                <a:cs typeface="Segoe UI"/>
              </a:rPr>
              <a:t>에서 지원 사례를 제기하고 관리하는 방법에 관한 비디오 워크스루는 </a:t>
            </a:r>
            <a:r>
              <a:rPr lang="ko-KR" altLang="en-US" sz="1600" dirty="0">
                <a:solidFill>
                  <a:srgbClr val="5F5F5F"/>
                </a:solidFill>
                <a:latin typeface="Adobe Clean Light"/>
                <a:cs typeface="Segoe UI"/>
                <a:hlinkClick r:id="rId5"/>
              </a:rPr>
              <a:t>여기</a:t>
            </a:r>
            <a:r>
              <a:rPr lang="ko-KR" altLang="en-US" sz="1600" dirty="0">
                <a:solidFill>
                  <a:srgbClr val="5F5F5F"/>
                </a:solidFill>
                <a:latin typeface="Adobe Clean Light"/>
                <a:cs typeface="Segoe UI"/>
              </a:rPr>
              <a:t>에서 찾을 수 있습니다</a:t>
            </a:r>
            <a:r>
              <a:rPr lang="en-US" altLang="ko-KR" sz="1600" dirty="0">
                <a:solidFill>
                  <a:srgbClr val="5F5F5F"/>
                </a:solidFill>
                <a:latin typeface="Adobe Clean Light"/>
                <a:cs typeface="Segoe UI"/>
              </a:rPr>
              <a:t>.</a:t>
            </a:r>
            <a:endParaRPr lang="en-US" sz="1600" dirty="0"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55519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2242-8F59-4A9A-A8DD-4C17EE0EB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/>
              <a:t>사례 설명 | Adobe Experience Manager, Adobe Experience Platform 및 Adobe Campaign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B1D1D-B1AA-4A98-9537-035D494F03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3464" y="1303943"/>
            <a:ext cx="11521440" cy="466134"/>
          </a:xfrm>
        </p:spPr>
        <p:txBody>
          <a:bodyPr/>
          <a:lstStyle/>
          <a:p>
            <a:pPr marL="0" indent="0">
              <a:buNone/>
            </a:pPr>
            <a:r>
              <a:rPr lang="ja-JP" sz="1400">
                <a:latin typeface="+mn-lt"/>
              </a:rPr>
              <a:t>사례 양식이 표시되면 아래 정보를 가이드로 사용하여 문제에 관한 세부 내용을 작성합니다.</a:t>
            </a:r>
            <a:endParaRPr lang="en-US" sz="1400" b="1">
              <a:latin typeface="+mn-lt"/>
            </a:endParaRPr>
          </a:p>
          <a:p>
            <a:endParaRPr lang="en-US" sz="1400">
              <a:latin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A45059A-463B-4402-89E2-99CA1D839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908693"/>
              </p:ext>
            </p:extLst>
          </p:nvPr>
        </p:nvGraphicFramePr>
        <p:xfrm>
          <a:off x="213222" y="1637960"/>
          <a:ext cx="5782110" cy="4406528"/>
        </p:xfrm>
        <a:graphic>
          <a:graphicData uri="http://schemas.openxmlformats.org/drawingml/2006/table">
            <a:tbl>
              <a:tblPr firstRow="1" firstCol="1" bandRow="1"/>
              <a:tblGrid>
                <a:gridCol w="740212">
                  <a:extLst>
                    <a:ext uri="{9D8B030D-6E8A-4147-A177-3AD203B41FA5}">
                      <a16:colId xmlns:a16="http://schemas.microsoft.com/office/drawing/2014/main" val="921579654"/>
                    </a:ext>
                  </a:extLst>
                </a:gridCol>
                <a:gridCol w="5041898">
                  <a:extLst>
                    <a:ext uri="{9D8B030D-6E8A-4147-A177-3AD203B41FA5}">
                      <a16:colId xmlns:a16="http://schemas.microsoft.com/office/drawing/2014/main" val="2790224011"/>
                    </a:ext>
                  </a:extLst>
                </a:gridCol>
              </a:tblGrid>
              <a:tr h="2097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카테고리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51102" marR="51102" marT="45991" marB="45991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200" b="1" u="none" strike="noStrike" kern="120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en-US" sz="1200" b="1" u="none" strike="noStrike" kern="1200">
                        <a:solidFill>
                          <a:schemeClr val="bg1"/>
                        </a:solidFill>
                        <a:effectLst/>
                        <a:latin typeface="Adobe Clean Light" panose="020B0303020404020204" pitchFamily="34" charset="0"/>
                        <a:ea typeface="+mn-ea"/>
                        <a:cs typeface="+mn-cs"/>
                      </a:endParaRPr>
                    </a:p>
                  </a:txBody>
                  <a:tcPr marL="51102" marR="51102" marT="45991" marB="45991">
                    <a:lnL>
                      <a:noFill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336074"/>
                  </a:ext>
                </a:extLst>
              </a:tr>
              <a:tr h="5040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 b="1" u="none" strike="noStrike">
                          <a:solidFill>
                            <a:srgbClr val="333333"/>
                          </a:solidFill>
                          <a:effectLst/>
                        </a:rPr>
                        <a:t>제품 지정</a:t>
                      </a:r>
                      <a:endParaRPr lang="en-US" sz="1100" b="0" i="0" u="none" strike="noStrike"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51102" marR="51102" marT="45991" marB="45991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 b="0" u="none" strike="noStrike">
                          <a:solidFill>
                            <a:srgbClr val="333333"/>
                          </a:solidFill>
                          <a:effectLst/>
                        </a:rPr>
                        <a:t>입력란에 제품의 이름을 지정합니다.옵션 목록을 보려면 제품 이름의 처음 몇 글자를 입력합니다. 사용자 및 라이선스 관리를 위한 사례를 만드는 경우에는 이 옵션을 사용할 수 없습니다.</a:t>
                      </a:r>
                      <a:endParaRPr lang="en-US" sz="1100" b="0" i="0" u="none" strike="noStrike"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51102" marR="51102" marT="45991" marB="45991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634257"/>
                  </a:ext>
                </a:extLst>
              </a:tr>
              <a:tr h="22006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 b="1" u="none" strike="noStrike">
                          <a:solidFill>
                            <a:srgbClr val="333333"/>
                          </a:solidFill>
                          <a:effectLst/>
                        </a:rPr>
                        <a:t>문제의 우선순위 선택</a:t>
                      </a:r>
                      <a:endParaRPr lang="en-US" sz="1100" b="0" i="0" u="none" strike="noStrike"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51102" marR="51102" marT="45991" marB="45991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 fontAlgn="t"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ja-JP" sz="1100" b="0" u="none" strike="noStrike">
                          <a:solidFill>
                            <a:srgbClr val="333333"/>
                          </a:solidFill>
                          <a:effectLst/>
                        </a:rPr>
                        <a:t>문제가 작업에 미치는 영향의 정도에 따라 다음과 같이 분류하십시오.</a:t>
                      </a:r>
                      <a:endParaRPr lang="en-US" sz="1100" b="0" u="none" strike="noStrike">
                        <a:effectLst/>
                      </a:endParaRPr>
                    </a:p>
                    <a:p>
                      <a:pPr marL="740664" marR="0" indent="-283464" algn="l" fontAlgn="t">
                        <a:spcBef>
                          <a:spcPts val="450"/>
                        </a:spcBef>
                        <a:spcAft>
                          <a:spcPts val="450"/>
                        </a:spcAft>
                        <a:tabLst>
                          <a:tab pos="914400" algn="l"/>
                        </a:tabLst>
                      </a:pPr>
                      <a:r>
                        <a:rPr lang="ja-JP" sz="1100" b="0" u="none" strike="noStrike">
                          <a:solidFill>
                            <a:srgbClr val="333333"/>
                          </a:solidFill>
                          <a:effectLst/>
                        </a:rPr>
                        <a:t>P4 (부수적): 해당 문제로 인해 정상 작업이 중단되지 않는 경우 이 옵션을 선택합니다.이 옵션에는 API 및 통합, 설치 및 구성 문의, 개선 요청 또는 설명서 질문과 관련된 문제가 포함될 수 있습니다.</a:t>
                      </a:r>
                      <a:endParaRPr lang="en-US" sz="1100" b="0" u="none" strike="noStrike">
                        <a:effectLst/>
                      </a:endParaRPr>
                    </a:p>
                    <a:p>
                      <a:pPr marL="740664" marR="0" indent="-283464" algn="l" fontAlgn="t">
                        <a:spcBef>
                          <a:spcPts val="450"/>
                        </a:spcBef>
                        <a:spcAft>
                          <a:spcPts val="450"/>
                        </a:spcAft>
                        <a:tabLst>
                          <a:tab pos="914400" algn="l"/>
                        </a:tabLst>
                      </a:pPr>
                      <a:r>
                        <a:rPr lang="ja-JP" sz="1100" b="0" u="none" strike="noStrike">
                          <a:solidFill>
                            <a:srgbClr val="333333"/>
                          </a:solidFill>
                          <a:effectLst/>
                        </a:rPr>
                        <a:t>P3 (중요): 해당 문제로 인해 정상 작동이 중단되는 경우 이 옵션을 선택합니다.예를 들어 소프트웨어의 오작동 또는 잘못된 비헤이비어가 여기에 해당됩니다. </a:t>
                      </a:r>
                      <a:endParaRPr lang="en-US" sz="1100" b="0" u="none" strike="noStrike">
                        <a:effectLst/>
                      </a:endParaRPr>
                    </a:p>
                    <a:p>
                      <a:pPr marL="740664" marR="0" indent="-283464" algn="l" fontAlgn="t">
                        <a:spcBef>
                          <a:spcPts val="450"/>
                        </a:spcBef>
                        <a:spcAft>
                          <a:spcPts val="450"/>
                        </a:spcAft>
                        <a:tabLst>
                          <a:tab pos="914400" algn="l"/>
                        </a:tabLst>
                      </a:pPr>
                      <a:r>
                        <a:rPr lang="ja-JP" sz="1100" b="0" u="none" strike="noStrike">
                          <a:solidFill>
                            <a:srgbClr val="333333"/>
                          </a:solidFill>
                          <a:effectLst/>
                        </a:rPr>
                        <a:t>P2 (긴급): 정상적인 업무 운영에 심각한 중단이 발생하는 경우 이 옵션을 선택합니다.예를 들어 해당 문제가 전사적 설치 또는 긴급 마감 시간에 부정적인 영향을 미치거나 비즈니스에 재정적 위험을 초래하는 경우가 이에 해당됩니다. </a:t>
                      </a:r>
                      <a:endParaRPr lang="en-US" sz="1100" b="0" i="0" u="none" strike="noStrike"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51102" marR="51102" marT="45991" marB="45991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482437"/>
                  </a:ext>
                </a:extLst>
              </a:tr>
              <a:tr h="8270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 b="1" u="none" strike="noStrike">
                          <a:solidFill>
                            <a:srgbClr val="333333"/>
                          </a:solidFill>
                          <a:effectLst/>
                        </a:rPr>
                        <a:t>문제의 영향력 정량화</a:t>
                      </a:r>
                      <a:endParaRPr lang="en-US" sz="1100" b="0" i="0" u="none" strike="noStrike"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51102" marR="51102" marT="45991" marB="45991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 fontAlgn="t"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ja-JP" sz="1100" b="0" u="none" strike="noStrike">
                          <a:solidFill>
                            <a:srgbClr val="333333"/>
                          </a:solidFill>
                          <a:effectLst/>
                        </a:rPr>
                        <a:t>문제가 귀사에 영향을 미치는 규모에 따라 다음 옵션 중 하나를 선택하십시오.</a:t>
                      </a:r>
                      <a:endParaRPr lang="en-US" sz="1100" b="0" u="none" strike="noStrike">
                        <a:effectLst/>
                      </a:endParaRPr>
                    </a:p>
                    <a:p>
                      <a:pPr marL="740664" marR="0" indent="-283464" algn="l" fontAlgn="t">
                        <a:spcBef>
                          <a:spcPts val="450"/>
                        </a:spcBef>
                        <a:spcAft>
                          <a:spcPts val="450"/>
                        </a:spcAft>
                        <a:tabLst>
                          <a:tab pos="914400" algn="l"/>
                        </a:tabLst>
                      </a:pPr>
                      <a:r>
                        <a:rPr lang="ja-JP" sz="1100" b="0" u="none" strike="noStrike">
                          <a:solidFill>
                            <a:srgbClr val="333333"/>
                          </a:solidFill>
                          <a:effectLst/>
                        </a:rPr>
                        <a:t>소형: 소수의 사용자가 영향을 받음</a:t>
                      </a:r>
                      <a:endParaRPr lang="en-US" sz="1100" b="0" u="none" strike="noStrike">
                        <a:effectLst/>
                      </a:endParaRPr>
                    </a:p>
                    <a:p>
                      <a:pPr marL="740664" marR="0" indent="-283464" algn="l" fontAlgn="t">
                        <a:spcBef>
                          <a:spcPts val="450"/>
                        </a:spcBef>
                        <a:spcAft>
                          <a:spcPts val="450"/>
                        </a:spcAft>
                        <a:tabLst>
                          <a:tab pos="914400" algn="l"/>
                        </a:tabLst>
                      </a:pPr>
                      <a:r>
                        <a:rPr lang="ja-JP" sz="1100" b="0" u="none" strike="noStrike">
                          <a:solidFill>
                            <a:srgbClr val="333333"/>
                          </a:solidFill>
                          <a:effectLst/>
                        </a:rPr>
                        <a:t>중형: 사용자의 특정 그룹이 영향을 받음</a:t>
                      </a:r>
                      <a:endParaRPr lang="en-US" sz="1100" b="0" u="none" strike="noStrike">
                        <a:effectLst/>
                      </a:endParaRPr>
                    </a:p>
                    <a:p>
                      <a:pPr marL="740664" marR="0" indent="-283464" algn="l" fontAlgn="t">
                        <a:spcBef>
                          <a:spcPts val="450"/>
                        </a:spcBef>
                        <a:spcAft>
                          <a:spcPts val="450"/>
                        </a:spcAft>
                        <a:tabLst>
                          <a:tab pos="914400" algn="l"/>
                        </a:tabLst>
                      </a:pPr>
                      <a:r>
                        <a:rPr lang="ja-JP" sz="1100" b="0" u="none" strike="noStrike">
                          <a:solidFill>
                            <a:srgbClr val="333333"/>
                          </a:solidFill>
                          <a:effectLst/>
                        </a:rPr>
                        <a:t>대형: 대부분의 사용자가 영향을 받음</a:t>
                      </a:r>
                      <a:endParaRPr lang="en-US" sz="1100" b="0" i="0" u="none" strike="noStrike"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51102" marR="51102" marT="45991" marB="45991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12277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2B209B-C516-4945-B780-A19E22550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398662"/>
              </p:ext>
            </p:extLst>
          </p:nvPr>
        </p:nvGraphicFramePr>
        <p:xfrm>
          <a:off x="6147732" y="1637960"/>
          <a:ext cx="5782110" cy="4068708"/>
        </p:xfrm>
        <a:graphic>
          <a:graphicData uri="http://schemas.openxmlformats.org/drawingml/2006/table">
            <a:tbl>
              <a:tblPr firstRow="1" firstCol="1" bandRow="1"/>
              <a:tblGrid>
                <a:gridCol w="793795">
                  <a:extLst>
                    <a:ext uri="{9D8B030D-6E8A-4147-A177-3AD203B41FA5}">
                      <a16:colId xmlns:a16="http://schemas.microsoft.com/office/drawing/2014/main" val="921579654"/>
                    </a:ext>
                  </a:extLst>
                </a:gridCol>
                <a:gridCol w="4988315">
                  <a:extLst>
                    <a:ext uri="{9D8B030D-6E8A-4147-A177-3AD203B41FA5}">
                      <a16:colId xmlns:a16="http://schemas.microsoft.com/office/drawing/2014/main" val="2790224011"/>
                    </a:ext>
                  </a:extLst>
                </a:gridCol>
              </a:tblGrid>
              <a:tr h="2097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카테고리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51102" marR="51102" marT="45991" marB="45991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200" b="1" u="none" strike="noStrike" kern="120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en-US" sz="1200" b="1" u="none" strike="noStrike" kern="1200">
                        <a:solidFill>
                          <a:schemeClr val="bg1"/>
                        </a:solidFill>
                        <a:effectLst/>
                        <a:latin typeface="Adobe Clean Light" panose="020B0303020404020204" pitchFamily="34" charset="0"/>
                        <a:ea typeface="+mn-ea"/>
                        <a:cs typeface="+mn-cs"/>
                      </a:endParaRPr>
                    </a:p>
                  </a:txBody>
                  <a:tcPr marL="51102" marR="51102" marT="45991" marB="45991">
                    <a:lnL>
                      <a:noFill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336074"/>
                  </a:ext>
                </a:extLst>
              </a:tr>
              <a:tr h="19253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 b="1" u="none" strike="noStrike">
                          <a:solidFill>
                            <a:srgbClr val="333333"/>
                          </a:solidFill>
                          <a:effectLst/>
                        </a:rPr>
                        <a:t>문제 요약</a:t>
                      </a:r>
                      <a:endParaRPr lang="en-US" sz="1100" b="0" i="0" u="none" strike="noStrike"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51102" marR="51102" marT="45991" marB="45991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 fontAlgn="t"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ja-JP" sz="1100" b="0" u="none" strike="noStrike">
                          <a:solidFill>
                            <a:srgbClr val="333333"/>
                          </a:solidFill>
                          <a:effectLst/>
                        </a:rPr>
                        <a:t>문제에 대해 간략히 설명하는 요약 내용을 입력합니다. 특정 문제가 무엇인지, 어떤 현상이 발생하는지 언급하십시오. </a:t>
                      </a:r>
                      <a:endParaRPr lang="en-US" sz="1100" b="0" u="none" strike="noStrike">
                        <a:effectLst/>
                      </a:endParaRPr>
                    </a:p>
                    <a:p>
                      <a:pPr marL="0" marR="0" algn="l" fontAlgn="t"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ja-JP" sz="1100" b="0" u="none" strike="noStrike">
                          <a:solidFill>
                            <a:srgbClr val="333333"/>
                          </a:solidFill>
                          <a:effectLst/>
                        </a:rPr>
                        <a:t>요약 설명의 예:</a:t>
                      </a:r>
                      <a:endParaRPr lang="en-US" sz="1100" b="0" u="none" strike="noStrike">
                        <a:effectLst/>
                      </a:endParaRPr>
                    </a:p>
                    <a:p>
                      <a:pPr marL="740664" marR="0" indent="-283464" algn="l" fontAlgn="t">
                        <a:spcBef>
                          <a:spcPts val="450"/>
                        </a:spcBef>
                        <a:spcAft>
                          <a:spcPts val="450"/>
                        </a:spcAft>
                        <a:tabLst>
                          <a:tab pos="914400" algn="l"/>
                        </a:tabLst>
                      </a:pPr>
                      <a:r>
                        <a:rPr lang="ja-JP" sz="1100" b="0" u="none" strike="noStrike">
                          <a:solidFill>
                            <a:srgbClr val="333333"/>
                          </a:solidFill>
                          <a:effectLst/>
                        </a:rPr>
                        <a:t>Federated ID를 사용 중이며 “SAML 응답 수신 처리 불가” 오류 발생</a:t>
                      </a:r>
                      <a:endParaRPr lang="en-US" sz="1100" b="0" u="none" strike="noStrike">
                        <a:effectLst/>
                      </a:endParaRPr>
                    </a:p>
                    <a:p>
                      <a:pPr marL="740664" marR="0" indent="-283464" algn="l" fontAlgn="t">
                        <a:spcBef>
                          <a:spcPts val="450"/>
                        </a:spcBef>
                        <a:spcAft>
                          <a:spcPts val="450"/>
                        </a:spcAft>
                        <a:tabLst>
                          <a:tab pos="914400" algn="l"/>
                        </a:tabLst>
                      </a:pPr>
                      <a:r>
                        <a:rPr lang="ja-JP" sz="1100" b="0" u="none" strike="noStrike">
                          <a:solidFill>
                            <a:srgbClr val="333333"/>
                          </a:solidFill>
                          <a:effectLst/>
                        </a:rPr>
                        <a:t>지원 패널에서 “계정이 인식되지 않음”</a:t>
                      </a:r>
                      <a:endParaRPr lang="en-US" sz="1100" b="0" u="none" strike="noStrike">
                        <a:effectLst/>
                      </a:endParaRPr>
                    </a:p>
                    <a:p>
                      <a:pPr marL="740664" marR="0" indent="-283464" algn="l" fontAlgn="t">
                        <a:spcBef>
                          <a:spcPts val="450"/>
                        </a:spcBef>
                        <a:spcAft>
                          <a:spcPts val="450"/>
                        </a:spcAft>
                        <a:tabLst>
                          <a:tab pos="914400" algn="l"/>
                        </a:tabLst>
                      </a:pPr>
                      <a:r>
                        <a:rPr lang="ja-JP" sz="1100" b="0" u="none" strike="noStrike">
                          <a:solidFill>
                            <a:srgbClr val="333333"/>
                          </a:solidFill>
                          <a:effectLst/>
                        </a:rPr>
                        <a:t>도메인 요청을 확인하는 도중 오류 400 또는 기타 오류 발생</a:t>
                      </a:r>
                      <a:endParaRPr lang="en-US" sz="1100" b="0" u="none" strike="noStrike">
                        <a:effectLst/>
                      </a:endParaRPr>
                    </a:p>
                    <a:p>
                      <a:pPr marL="740664" marR="0" indent="-283464" algn="l" fontAlgn="t">
                        <a:spcBef>
                          <a:spcPts val="450"/>
                        </a:spcBef>
                        <a:spcAft>
                          <a:spcPts val="450"/>
                        </a:spcAft>
                        <a:tabLst>
                          <a:tab pos="914400" algn="l"/>
                        </a:tabLst>
                      </a:pPr>
                      <a:r>
                        <a:rPr lang="ja-JP" sz="1100" b="0" u="none" strike="noStrike">
                          <a:solidFill>
                            <a:srgbClr val="333333"/>
                          </a:solidFill>
                          <a:effectLst/>
                        </a:rPr>
                        <a:t>사용자, 그룹 또는 ID 패널이 비어 있음</a:t>
                      </a:r>
                      <a:endParaRPr lang="en-US" sz="1100" b="0" u="none" strike="noStrike">
                        <a:effectLst/>
                      </a:endParaRPr>
                    </a:p>
                    <a:p>
                      <a:pPr marL="740664" marR="0" indent="-283464" algn="l" fontAlgn="t">
                        <a:spcBef>
                          <a:spcPts val="450"/>
                        </a:spcBef>
                        <a:spcAft>
                          <a:spcPts val="450"/>
                        </a:spcAft>
                        <a:tabLst>
                          <a:tab pos="914400" algn="l"/>
                        </a:tabLst>
                      </a:pPr>
                      <a:r>
                        <a:rPr lang="ja-JP" sz="1100" b="0" u="none" strike="noStrike">
                          <a:solidFill>
                            <a:srgbClr val="333333"/>
                          </a:solidFill>
                          <a:effectLst/>
                        </a:rPr>
                        <a:t>Enterprise ID에서 Federated(또는 그 반대로)로 도메인 요청 변경</a:t>
                      </a:r>
                      <a:endParaRPr lang="en-US" sz="1100" b="0" u="none" strike="noStrike">
                        <a:effectLst/>
                      </a:endParaRPr>
                    </a:p>
                    <a:p>
                      <a:pPr marL="740664" marR="0" indent="-283464" algn="l" fontAlgn="t">
                        <a:spcBef>
                          <a:spcPts val="450"/>
                        </a:spcBef>
                        <a:spcAft>
                          <a:spcPts val="450"/>
                        </a:spcAft>
                        <a:tabLst>
                          <a:tab pos="914400" algn="l"/>
                        </a:tabLst>
                      </a:pPr>
                      <a:r>
                        <a:rPr lang="ja-JP" sz="1100" b="0" u="none" strike="noStrike">
                          <a:solidFill>
                            <a:srgbClr val="333333"/>
                          </a:solidFill>
                          <a:effectLst/>
                        </a:rPr>
                        <a:t>“이 코드에 해당되는 초대를 찾을 수 없음” 오류 메시지 수신</a:t>
                      </a:r>
                      <a:endParaRPr lang="en-US" sz="1100" b="0" i="0" u="none" strike="noStrike"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51102" marR="51102" marT="45991" marB="45991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695814"/>
                  </a:ext>
                </a:extLst>
              </a:tr>
              <a:tr h="5040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 b="1" u="none" strike="noStrike" kern="1200">
                          <a:solidFill>
                            <a:srgbClr val="333333"/>
                          </a:solidFill>
                          <a:effectLst/>
                        </a:rPr>
                        <a:t>문제의 본질에 대한 설명</a:t>
                      </a:r>
                      <a:endParaRPr lang="en-US" sz="1100" b="1" u="none" strike="noStrike" kern="1200">
                        <a:solidFill>
                          <a:srgbClr val="333333"/>
                        </a:solidFill>
                        <a:effectLst/>
                        <a:latin typeface="Adobe Clean Light" panose="020B0303020404020204" pitchFamily="34" charset="0"/>
                        <a:ea typeface="+mn-ea"/>
                        <a:cs typeface="+mn-cs"/>
                      </a:endParaRPr>
                    </a:p>
                  </a:txBody>
                  <a:tcPr marL="51102" marR="51102" marT="45991" marB="45991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 b="0" u="none" strike="noStrike" kern="1200">
                          <a:solidFill>
                            <a:srgbClr val="333333"/>
                          </a:solidFill>
                          <a:effectLst/>
                        </a:rPr>
                        <a:t>질문을 기재하거나 해당 문제의 원인 및 이를 재현할 수 있는 워크플로를 포함하여 문제에 대해 상세히 설명합니다. 처음 발생한 시기에 대한 세부 정보를 함께 기재하십시오.</a:t>
                      </a:r>
                      <a:endParaRPr lang="en-US" sz="1100" b="0" u="none" strike="noStrike" kern="1200">
                        <a:solidFill>
                          <a:srgbClr val="333333"/>
                        </a:solidFill>
                        <a:effectLst/>
                        <a:latin typeface="Adobe Clean Light" panose="020B0303020404020204" pitchFamily="34" charset="0"/>
                        <a:ea typeface="+mn-ea"/>
                        <a:cs typeface="+mn-cs"/>
                      </a:endParaRPr>
                    </a:p>
                  </a:txBody>
                  <a:tcPr marL="51102" marR="51102" marT="45991" marB="45991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182946"/>
                  </a:ext>
                </a:extLst>
              </a:tr>
              <a:tr h="4059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 b="1" u="none" strike="noStrike" kern="1200">
                          <a:solidFill>
                            <a:srgbClr val="333333"/>
                          </a:solidFill>
                          <a:effectLst/>
                        </a:rPr>
                        <a:t>스크린샷 또는 파일 첨부</a:t>
                      </a:r>
                      <a:endParaRPr lang="en-US" sz="1100" b="1" u="none" strike="noStrike" kern="1200">
                        <a:solidFill>
                          <a:srgbClr val="333333"/>
                        </a:solidFill>
                        <a:effectLst/>
                        <a:latin typeface="Adobe Clean Light" panose="020B0303020404020204" pitchFamily="34" charset="0"/>
                        <a:ea typeface="+mn-ea"/>
                        <a:cs typeface="+mn-cs"/>
                      </a:endParaRPr>
                    </a:p>
                  </a:txBody>
                  <a:tcPr marL="51102" marR="51102" marT="45991" marB="45991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 b="0" u="none" strike="noStrike" kern="1200">
                          <a:solidFill>
                            <a:srgbClr val="333333"/>
                          </a:solidFill>
                          <a:effectLst/>
                        </a:rPr>
                        <a:t>사례와 관련이 있는 20MB 미만의 파일을 첨부할 수 있습니다.예를 들어 오류에 대한 스크린샷을 첨부합니다.실행 파일 및 DLL 파일은 지원되지 않습니다.</a:t>
                      </a:r>
                      <a:endParaRPr lang="en-US" sz="1100" b="0" u="none" strike="noStrike" kern="1200">
                        <a:solidFill>
                          <a:srgbClr val="333333"/>
                        </a:solidFill>
                        <a:effectLst/>
                        <a:latin typeface="Adobe Clean Light" panose="020B0303020404020204" pitchFamily="34" charset="0"/>
                        <a:ea typeface="+mn-ea"/>
                        <a:cs typeface="+mn-cs"/>
                      </a:endParaRPr>
                    </a:p>
                  </a:txBody>
                  <a:tcPr marL="51102" marR="51102" marT="45991" marB="45991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59355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6A32305-4C9F-4210-8001-C9F427594816}"/>
              </a:ext>
            </a:extLst>
          </p:cNvPr>
          <p:cNvSpPr txBox="1"/>
          <p:nvPr/>
        </p:nvSpPr>
        <p:spPr>
          <a:xfrm>
            <a:off x="1339403" y="6381485"/>
            <a:ext cx="52100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sz="1000" i="1"/>
              <a:t>참고: P1 (심각) 지원 문제가 발생하면 Adobe 고객 지원 센터에 문의해 주십시오.전화번호는 </a:t>
            </a:r>
            <a:r>
              <a:rPr lang="ja-JP" sz="1000" i="1">
                <a:hlinkClick r:id="rId2" action="ppaction://hlinksldjump"/>
              </a:rPr>
              <a:t>여기</a:t>
            </a:r>
            <a:r>
              <a:rPr lang="ja-JP" sz="1000" i="1"/>
              <a:t>에 나열됩니다.</a:t>
            </a:r>
          </a:p>
        </p:txBody>
      </p:sp>
    </p:spTree>
    <p:extLst>
      <p:ext uri="{BB962C8B-B14F-4D97-AF65-F5344CB8AC3E}">
        <p14:creationId xmlns:p14="http://schemas.microsoft.com/office/powerpoint/2010/main" val="1327205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C01B-9B5F-4B00-8D01-7A0A8D41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/>
              <a:t>지원 사례 만들기 | Adobe Analytics, Adobe Audience Manager, Adobe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803E6-9431-44F5-93C5-2C9B0390D0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1055499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ja-JP" sz="1400" dirty="0">
                <a:latin typeface="+mn-lt"/>
              </a:rPr>
              <a:t>아래 단계에 따라 Experience League Portal에서 다음 솔루션의 지원 사례를 </a:t>
            </a:r>
            <a:r>
              <a:rPr lang="ko-KR" altLang="en-US" sz="1400" dirty="0"/>
              <a:t>만드십시오</a:t>
            </a:r>
            <a:r>
              <a:rPr lang="ja-JP" sz="1400" dirty="0">
                <a:latin typeface="+mn-lt"/>
              </a:rPr>
              <a:t>. 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ja-JP" sz="1400" b="1" dirty="0">
                <a:latin typeface="+mn-lt"/>
              </a:rPr>
              <a:t>Adobe Analytics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ja-JP" sz="1400" b="1" dirty="0">
                <a:latin typeface="+mn-lt"/>
              </a:rPr>
              <a:t>Adobe Audience Manager </a:t>
            </a: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39C4A124-C46D-4417-A37C-3EB22CD86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715555"/>
              </p:ext>
            </p:extLst>
          </p:nvPr>
        </p:nvGraphicFramePr>
        <p:xfrm>
          <a:off x="310896" y="2355750"/>
          <a:ext cx="11494008" cy="4414166"/>
        </p:xfrm>
        <a:graphic>
          <a:graphicData uri="http://schemas.openxmlformats.org/drawingml/2006/table">
            <a:tbl>
              <a:tblPr firstRow="1" bandRow="1"/>
              <a:tblGrid>
                <a:gridCol w="1349133">
                  <a:extLst>
                    <a:ext uri="{9D8B030D-6E8A-4147-A177-3AD203B41FA5}">
                      <a16:colId xmlns:a16="http://schemas.microsoft.com/office/drawing/2014/main" val="888503124"/>
                    </a:ext>
                  </a:extLst>
                </a:gridCol>
                <a:gridCol w="10144875">
                  <a:extLst>
                    <a:ext uri="{9D8B030D-6E8A-4147-A177-3AD203B41FA5}">
                      <a16:colId xmlns:a16="http://schemas.microsoft.com/office/drawing/2014/main" val="575858807"/>
                    </a:ext>
                  </a:extLst>
                </a:gridCol>
              </a:tblGrid>
              <a:tr h="44141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ja-JP" sz="1200">
                          <a:solidFill>
                            <a:schemeClr val="bg1"/>
                          </a:solidFill>
                          <a:latin typeface="+mn-lt"/>
                        </a:rPr>
                        <a:t>조치</a:t>
                      </a:r>
                    </a:p>
                  </a:txBody>
                  <a:tcPr marL="90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r>
                        <a:rPr lang="ja-JP" sz="135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ja-JP" sz="1350" b="0" i="0" u="sng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Experience League 티켓 제출 사이트</a:t>
                      </a:r>
                      <a:r>
                        <a:rPr lang="ja-JP" sz="135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이동 </a:t>
                      </a:r>
                    </a:p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r>
                        <a:rPr lang="ja-JP" sz="135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다음의 경우 왼쪽 탭에서 도움이 필요한 솔루션 선택:</a:t>
                      </a:r>
                    </a:p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endParaRPr lang="en-US" sz="1350" b="0" dirty="0">
                        <a:solidFill>
                          <a:schemeClr val="tx1"/>
                        </a:solidFill>
                        <a:latin typeface="Adobe Clean Light"/>
                      </a:endParaRPr>
                    </a:p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r>
                        <a:rPr lang="ja-JP" sz="1350" b="0">
                          <a:solidFill>
                            <a:schemeClr val="tx1"/>
                          </a:solidFill>
                          <a:latin typeface="Adobe Clean Light"/>
                        </a:rPr>
                        <a:t>다음 정보 및 세부 사항으로 양식 작성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ja-JP" sz="1350" b="0">
                          <a:solidFill>
                            <a:schemeClr val="tx1"/>
                          </a:solidFill>
                          <a:latin typeface="Adobe Clean Light"/>
                        </a:rPr>
                        <a:t>문의사항 또는 문제에 관한 안건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ja-JP" sz="1350" b="0">
                          <a:solidFill>
                            <a:schemeClr val="tx1"/>
                          </a:solidFill>
                          <a:latin typeface="Adobe Clean Light"/>
                        </a:rPr>
                        <a:t>성과 이름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ja-JP" sz="1350" b="0">
                          <a:solidFill>
                            <a:schemeClr val="tx1"/>
                          </a:solidFill>
                          <a:latin typeface="Adobe Clean Light"/>
                        </a:rPr>
                        <a:t>이메일 주소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ja-JP" sz="1350" b="0">
                          <a:solidFill>
                            <a:schemeClr val="tx1"/>
                          </a:solidFill>
                          <a:latin typeface="Adobe Clean Light"/>
                        </a:rPr>
                        <a:t>회사 이름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ja-JP" sz="1350" b="0">
                          <a:solidFill>
                            <a:schemeClr val="tx1"/>
                          </a:solidFill>
                          <a:latin typeface="Adobe Clean Light"/>
                        </a:rPr>
                        <a:t>우선 순위 입력</a:t>
                      </a:r>
                    </a:p>
                    <a:p>
                      <a:pPr marL="742950" lvl="1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ja-JP" sz="1350" b="0">
                          <a:solidFill>
                            <a:schemeClr val="tx1"/>
                          </a:solidFill>
                          <a:latin typeface="Adobe Clean Light"/>
                        </a:rPr>
                        <a:t>P1의 경우 전화 통화 필요</a:t>
                      </a:r>
                    </a:p>
                    <a:p>
                      <a:pPr marL="742950" lvl="1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ja-JP" sz="1350" b="0">
                          <a:solidFill>
                            <a:schemeClr val="tx1"/>
                          </a:solidFill>
                          <a:latin typeface="Adobe Clean Light"/>
                        </a:rPr>
                        <a:t>P2 긴급</a:t>
                      </a:r>
                    </a:p>
                    <a:p>
                      <a:pPr marL="742950" lvl="1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ja-JP" sz="1350" b="0">
                          <a:solidFill>
                            <a:schemeClr val="tx1"/>
                          </a:solidFill>
                          <a:latin typeface="Adobe Clean Light"/>
                        </a:rPr>
                        <a:t>P3 중요</a:t>
                      </a:r>
                    </a:p>
                    <a:p>
                      <a:pPr marL="742950" lvl="1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ja-JP" sz="1350" b="0">
                          <a:solidFill>
                            <a:schemeClr val="tx1"/>
                          </a:solidFill>
                          <a:latin typeface="Adobe Clean Light"/>
                        </a:rPr>
                        <a:t>P4 부수적(간단히 숙지)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ja-JP" sz="1350" b="0">
                          <a:solidFill>
                            <a:schemeClr val="tx1"/>
                          </a:solidFill>
                          <a:latin typeface="Adobe Clean Light"/>
                        </a:rPr>
                        <a:t>문의사항 또는 문제에 대한 세부 정보 입력</a:t>
                      </a:r>
                    </a:p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endParaRPr lang="en-US" sz="13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0000" marR="9000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35988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3707CF2-B7AB-47FB-82D3-BAEA1BA17DD4}"/>
              </a:ext>
            </a:extLst>
          </p:cNvPr>
          <p:cNvSpPr txBox="1"/>
          <p:nvPr/>
        </p:nvSpPr>
        <p:spPr>
          <a:xfrm>
            <a:off x="1477860" y="6508843"/>
            <a:ext cx="97549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5425">
              <a:lnSpc>
                <a:spcPct val="100000"/>
              </a:lnSpc>
            </a:pPr>
            <a:r>
              <a:rPr lang="ja-JP" sz="1000" i="1"/>
              <a:t>이메일이 지원되는 사용자로 등록되면 확인 이메일이 제공됩니다. 티켓이 Service Desk 엔지니어에게 할당되면 이메일이 재전송됩니다.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331A0F-54CF-4492-BFEE-B2C8B0B72D3D}"/>
              </a:ext>
            </a:extLst>
          </p:cNvPr>
          <p:cNvSpPr txBox="1"/>
          <p:nvPr/>
        </p:nvSpPr>
        <p:spPr>
          <a:xfrm>
            <a:off x="2686574" y="1614814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ja-JP" sz="1400" b="1">
                <a:latin typeface="+mn-lt"/>
              </a:rPr>
              <a:t>Adobe Target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ja-JP" sz="1400" b="1"/>
              <a:t>Adobe Social</a:t>
            </a:r>
            <a:endParaRPr lang="en-US" sz="1400" b="1">
              <a:latin typeface="+mn-lt"/>
            </a:endParaRP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2A128D6-F49F-7942-8591-3385ADF96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944" y="2778677"/>
            <a:ext cx="5165126" cy="357783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3850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C01B-9B5F-4B00-8D01-7A0A8D41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/>
              <a:t>지원 사례 만들기 | Adobe Primetime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803E6-9431-44F5-93C5-2C9B0390D0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1055499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ja-JP" sz="1400">
                <a:latin typeface="+mn-lt"/>
              </a:rPr>
              <a:t>아래 단계에 따라 Experience League Portal에서 다음 솔루션의 지원 사례를 </a:t>
            </a:r>
            <a:r>
              <a:rPr lang="ko-KR" altLang="en-US" sz="1400"/>
              <a:t>만드십시오</a:t>
            </a:r>
            <a:r>
              <a:rPr lang="ja-JP" sz="1400">
                <a:latin typeface="+mn-lt"/>
              </a:rPr>
              <a:t>. 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ja-JP" sz="1400" b="1">
                <a:latin typeface="+mn-lt"/>
              </a:rPr>
              <a:t>Adobe Primetime</a:t>
            </a:r>
            <a:endParaRPr lang="ja-JP" sz="1400" b="1" dirty="0">
              <a:latin typeface="+mn-lt"/>
            </a:endParaRP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39C4A124-C46D-4417-A37C-3EB22CD86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995528"/>
              </p:ext>
            </p:extLst>
          </p:nvPr>
        </p:nvGraphicFramePr>
        <p:xfrm>
          <a:off x="637563" y="2187970"/>
          <a:ext cx="10888910" cy="4414166"/>
        </p:xfrm>
        <a:graphic>
          <a:graphicData uri="http://schemas.openxmlformats.org/drawingml/2006/table">
            <a:tbl>
              <a:tblPr firstRow="1" bandRow="1"/>
              <a:tblGrid>
                <a:gridCol w="1278109">
                  <a:extLst>
                    <a:ext uri="{9D8B030D-6E8A-4147-A177-3AD203B41FA5}">
                      <a16:colId xmlns:a16="http://schemas.microsoft.com/office/drawing/2014/main" val="888503124"/>
                    </a:ext>
                  </a:extLst>
                </a:gridCol>
                <a:gridCol w="9610801">
                  <a:extLst>
                    <a:ext uri="{9D8B030D-6E8A-4147-A177-3AD203B41FA5}">
                      <a16:colId xmlns:a16="http://schemas.microsoft.com/office/drawing/2014/main" val="575858807"/>
                    </a:ext>
                  </a:extLst>
                </a:gridCol>
              </a:tblGrid>
              <a:tr h="44141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ja-JP" sz="1200">
                          <a:solidFill>
                            <a:schemeClr val="bg1"/>
                          </a:solidFill>
                          <a:latin typeface="+mn-lt"/>
                        </a:rPr>
                        <a:t>조치</a:t>
                      </a:r>
                    </a:p>
                  </a:txBody>
                  <a:tcPr marL="90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r>
                        <a:rPr lang="ja-JP" sz="135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ja-JP" sz="1350" b="0" i="0" u="sng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Experience League 티켓 제출 사이트</a:t>
                      </a:r>
                      <a:r>
                        <a:rPr lang="ja-JP" sz="135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이동 </a:t>
                      </a:r>
                    </a:p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r>
                        <a:rPr lang="ja-JP" sz="135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다음의 경우 왼쪽 탭에서 도움이 필요한 솔루션 선택: </a:t>
                      </a:r>
                    </a:p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endParaRPr lang="en-US" sz="135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r>
                        <a:rPr lang="ja-JP" sz="1350" b="0">
                          <a:solidFill>
                            <a:schemeClr val="tx1"/>
                          </a:solidFill>
                          <a:latin typeface="Adobe Clean Light"/>
                        </a:rPr>
                        <a:t>다음 정보 및 세부 사항으로 양식 작성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ja-JP" sz="1350" b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요약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ja-JP" sz="1350" b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문제 재현 단계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ja-JP" sz="1350" b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현재 환경의 변경 내용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ja-JP" sz="1350" b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스크린샷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ja-JP" sz="1350" b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오류 메시지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ja-JP" sz="1350" b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로그 파일</a:t>
                      </a:r>
                    </a:p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endParaRPr lang="en-US" sz="13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0000" marR="9000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35988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3707CF2-B7AB-47FB-82D3-BAEA1BA17DD4}"/>
              </a:ext>
            </a:extLst>
          </p:cNvPr>
          <p:cNvSpPr txBox="1"/>
          <p:nvPr/>
        </p:nvSpPr>
        <p:spPr>
          <a:xfrm>
            <a:off x="1704363" y="6340049"/>
            <a:ext cx="9754998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25425"/>
            <a:r>
              <a:rPr lang="ja-JP" sz="1000" i="1"/>
              <a:t> </a:t>
            </a:r>
            <a:r>
              <a:rPr lang="ja-JP" sz="1000" i="1">
                <a:hlinkClick r:id="rId3"/>
              </a:rPr>
              <a:t>Adobe Primetime</a:t>
            </a:r>
            <a:r>
              <a:rPr lang="ja-JP" sz="1000" i="1"/>
              <a:t>에 대한 직접 액세스 및 </a:t>
            </a:r>
            <a:r>
              <a:rPr lang="ja-JP" sz="1000" i="1">
                <a:hlinkClick r:id="rId4"/>
              </a:rPr>
              <a:t>Adobe Commerce Support Portal</a:t>
            </a:r>
            <a:r>
              <a:rPr lang="ja-JP" sz="1000" i="1"/>
              <a:t>에 대한 직접 액세스</a:t>
            </a:r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F96CB43-502F-0B4B-824E-3BB6BE6DA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128" y="2477186"/>
            <a:ext cx="4369315" cy="826929"/>
          </a:xfrm>
          <a:prstGeom prst="rect">
            <a:avLst/>
          </a:prstGeom>
          <a:effectLst/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3B92B73-DD28-6A4F-AF97-58125E413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0797" y="3286897"/>
            <a:ext cx="2957776" cy="197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61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C01B-9B5F-4B00-8D01-7A0A8D41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/>
              <a:t>지원 사례 만들기 | Adobe Commerce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803E6-9431-44F5-93C5-2C9B0390D0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1055499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sz="1400" dirty="0">
                <a:latin typeface="+mn-lt"/>
              </a:rPr>
              <a:t>아래 단계에 따라 Experience League Portal에서 다음 솔루션의 지원 사례를 </a:t>
            </a:r>
            <a:r>
              <a:rPr lang="ko-KR" altLang="en-US" sz="1400" dirty="0">
                <a:latin typeface="+mn-lt"/>
              </a:rPr>
              <a:t>만드십시오</a:t>
            </a:r>
            <a:r>
              <a:rPr lang="ja-JP" sz="1400" dirty="0">
                <a:latin typeface="+mn-lt"/>
              </a:rPr>
              <a:t>. 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ja-JP" sz="1400" b="1" dirty="0">
                <a:latin typeface="+mn-lt"/>
              </a:rPr>
              <a:t>Adobe Commerce </a:t>
            </a: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39C4A124-C46D-4417-A37C-3EB22CD86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263916"/>
              </p:ext>
            </p:extLst>
          </p:nvPr>
        </p:nvGraphicFramePr>
        <p:xfrm>
          <a:off x="637563" y="2187970"/>
          <a:ext cx="10888910" cy="4414166"/>
        </p:xfrm>
        <a:graphic>
          <a:graphicData uri="http://schemas.openxmlformats.org/drawingml/2006/table">
            <a:tbl>
              <a:tblPr firstRow="1" bandRow="1"/>
              <a:tblGrid>
                <a:gridCol w="1278109">
                  <a:extLst>
                    <a:ext uri="{9D8B030D-6E8A-4147-A177-3AD203B41FA5}">
                      <a16:colId xmlns:a16="http://schemas.microsoft.com/office/drawing/2014/main" val="888503124"/>
                    </a:ext>
                  </a:extLst>
                </a:gridCol>
                <a:gridCol w="9610801">
                  <a:extLst>
                    <a:ext uri="{9D8B030D-6E8A-4147-A177-3AD203B41FA5}">
                      <a16:colId xmlns:a16="http://schemas.microsoft.com/office/drawing/2014/main" val="575858807"/>
                    </a:ext>
                  </a:extLst>
                </a:gridCol>
              </a:tblGrid>
              <a:tr h="44141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ja-JP" sz="1200">
                          <a:solidFill>
                            <a:schemeClr val="bg1"/>
                          </a:solidFill>
                          <a:latin typeface="+mn-lt"/>
                        </a:rPr>
                        <a:t>조치</a:t>
                      </a:r>
                    </a:p>
                  </a:txBody>
                  <a:tcPr marL="90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r>
                        <a:rPr lang="ja-JP" sz="135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ja-JP" sz="1350" b="0" i="0" u="sng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Experience League 티켓 제출 사이트</a:t>
                      </a:r>
                      <a:r>
                        <a:rPr lang="ja-JP" sz="135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이동하거나 </a:t>
                      </a:r>
                      <a:r>
                        <a:rPr lang="ja-JP" sz="135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https://support.magento.com</a:t>
                      </a:r>
                      <a:r>
                        <a:rPr lang="ja-JP" sz="135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으(로) 직접 이동하여 </a:t>
                      </a:r>
                    </a:p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r>
                        <a:rPr lang="ja-JP" sz="1350" b="0">
                          <a:solidFill>
                            <a:schemeClr val="tx1"/>
                          </a:solidFill>
                          <a:latin typeface="+mn-lt"/>
                        </a:rPr>
                        <a:t>에 로그인합니다.</a:t>
                      </a:r>
                      <a:endParaRPr lang="en-US" sz="135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r>
                        <a:rPr lang="ja-JP" sz="135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다음의 경우 왼쪽 탭에서 도움이 필요한 솔루션 선택: </a:t>
                      </a:r>
                    </a:p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endParaRPr lang="en-US" sz="135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r>
                        <a:rPr lang="ja-JP" sz="1350" b="0">
                          <a:solidFill>
                            <a:schemeClr val="tx1"/>
                          </a:solidFill>
                          <a:latin typeface="Adobe Clean Light"/>
                        </a:rPr>
                        <a:t>다음 정보 및 세부 사항으로 양식 작성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ja-JP" sz="1350" b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프로젝트 URL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ja-JP" sz="1350" b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환경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ja-JP" sz="1350" b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라이브 또는 라이브가 아님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ja-JP" sz="1350" b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문제 재현 단계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ja-JP" sz="1350" b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현재 환경의 변경 내용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ja-JP" sz="1350" b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스크린샷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ja-JP" sz="1350" b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오류 메시지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ja-JP" sz="1350" b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로그 파일</a:t>
                      </a:r>
                    </a:p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endParaRPr lang="en-US" sz="13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0000" marR="9000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35988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3707CF2-B7AB-47FB-82D3-BAEA1BA17DD4}"/>
              </a:ext>
            </a:extLst>
          </p:cNvPr>
          <p:cNvSpPr txBox="1"/>
          <p:nvPr/>
        </p:nvSpPr>
        <p:spPr>
          <a:xfrm>
            <a:off x="1704363" y="6340049"/>
            <a:ext cx="97549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5425">
              <a:lnSpc>
                <a:spcPct val="100000"/>
              </a:lnSpc>
            </a:pPr>
            <a:r>
              <a:rPr lang="ja-JP" sz="1000" i="1"/>
              <a:t> </a:t>
            </a:r>
            <a:r>
              <a:rPr lang="ja-JP" sz="1000" i="1">
                <a:hlinkClick r:id="rId4"/>
              </a:rPr>
              <a:t>Adobe Commerce Support Portal</a:t>
            </a:r>
            <a:r>
              <a:rPr lang="en-US" altLang="ja-JP" sz="1000" i="1" dirty="0"/>
              <a:t> </a:t>
            </a:r>
            <a:r>
              <a:rPr lang="ja-JP" sz="1000" i="1"/>
              <a:t>에 대한 직접 액세스</a:t>
            </a:r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C8A31CC-14E1-F941-9E3D-6F17CAB6A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295" y="2470150"/>
            <a:ext cx="4349579" cy="890198"/>
          </a:xfrm>
          <a:prstGeom prst="rect">
            <a:avLst/>
          </a:prstGeom>
        </p:spPr>
      </p:pic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733F355-8812-7849-AAA9-F0FDBE35A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0227" y="3522393"/>
            <a:ext cx="4284019" cy="268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23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C01B-9B5F-4B00-8D01-7A0A8D41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지원 사례 만들기 </a:t>
            </a:r>
            <a:r>
              <a:rPr lang="en-US" altLang="ko-KR" dirty="0"/>
              <a:t>| </a:t>
            </a:r>
            <a:r>
              <a:rPr lang="en-US" dirty="0"/>
              <a:t>Adobe </a:t>
            </a:r>
            <a:r>
              <a:rPr lang="en-US" dirty="0" err="1"/>
              <a:t>Marketo</a:t>
            </a:r>
            <a:r>
              <a:rPr lang="en-US" dirty="0"/>
              <a:t> Engage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803E6-9431-44F5-93C5-2C9B0390D0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1055499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ko-KR" altLang="en-US" sz="1400" dirty="0">
                <a:latin typeface="+mn-lt"/>
              </a:rPr>
              <a:t>아래 단계에 따라 </a:t>
            </a:r>
            <a:r>
              <a:rPr lang="en-US" altLang="ko-KR" sz="1400" dirty="0" err="1">
                <a:latin typeface="+mn-lt"/>
              </a:rPr>
              <a:t>Marketo</a:t>
            </a:r>
            <a:r>
              <a:rPr lang="en-US" altLang="ko-KR" sz="1400" dirty="0">
                <a:latin typeface="+mn-lt"/>
              </a:rPr>
              <a:t> Nation</a:t>
            </a:r>
            <a:r>
              <a:rPr lang="ko-KR" altLang="en-US" sz="1400" dirty="0">
                <a:latin typeface="+mn-lt"/>
              </a:rPr>
              <a:t>에서 다음 솔루션의 지원 사례를 </a:t>
            </a:r>
            <a:r>
              <a:rPr lang="ko-KR" altLang="en-US" sz="1400" dirty="0"/>
              <a:t>만드십시오</a:t>
            </a:r>
            <a:r>
              <a:rPr lang="en-US" altLang="ko-KR" sz="1400" dirty="0">
                <a:latin typeface="+mn-lt"/>
              </a:rPr>
              <a:t>.</a:t>
            </a:r>
            <a:endParaRPr lang="en-US" sz="14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1400" b="1" dirty="0" err="1">
                <a:latin typeface="+mn-lt"/>
              </a:rPr>
              <a:t>Marketo</a:t>
            </a:r>
            <a:r>
              <a:rPr lang="en-US" sz="1400" b="1" dirty="0">
                <a:latin typeface="+mn-lt"/>
              </a:rPr>
              <a:t> Engage </a:t>
            </a: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39C4A124-C46D-4417-A37C-3EB22CD86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416346"/>
              </p:ext>
            </p:extLst>
          </p:nvPr>
        </p:nvGraphicFramePr>
        <p:xfrm>
          <a:off x="637563" y="2187970"/>
          <a:ext cx="10888910" cy="4414166"/>
        </p:xfrm>
        <a:graphic>
          <a:graphicData uri="http://schemas.openxmlformats.org/drawingml/2006/table">
            <a:tbl>
              <a:tblPr firstRow="1" bandRow="1"/>
              <a:tblGrid>
                <a:gridCol w="1278109">
                  <a:extLst>
                    <a:ext uri="{9D8B030D-6E8A-4147-A177-3AD203B41FA5}">
                      <a16:colId xmlns:a16="http://schemas.microsoft.com/office/drawing/2014/main" val="888503124"/>
                    </a:ext>
                  </a:extLst>
                </a:gridCol>
                <a:gridCol w="9610801">
                  <a:extLst>
                    <a:ext uri="{9D8B030D-6E8A-4147-A177-3AD203B41FA5}">
                      <a16:colId xmlns:a16="http://schemas.microsoft.com/office/drawing/2014/main" val="575858807"/>
                    </a:ext>
                  </a:extLst>
                </a:gridCol>
              </a:tblGrid>
              <a:tr h="44141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조치</a:t>
                      </a:r>
                      <a:endParaRPr 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Experience League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티켓 제출 사이트로 이동하거나 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hlinkClick r:id="rId2"/>
                        </a:rPr>
                        <a:t>Marketing Nation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으로 직접 이동하여에 로그인합니다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marR="0" indent="-2857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지원 옵션 클릭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marR="0" indent="-2857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새로운 사례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열기 버튼 클릭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r>
                        <a:rPr lang="ko-KR" altLang="en-US" sz="1350" b="0" dirty="0">
                          <a:solidFill>
                            <a:schemeClr val="tx1"/>
                          </a:solidFill>
                          <a:latin typeface="Adobe Clean Light"/>
                        </a:rPr>
                        <a:t>다음 정보 및 세부 사항으로 양식 작성</a:t>
                      </a:r>
                      <a:endParaRPr lang="en-US" sz="1350" b="0" dirty="0">
                        <a:solidFill>
                          <a:schemeClr val="tx1"/>
                        </a:solidFill>
                        <a:latin typeface="Adobe Clean Light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제목</a:t>
                      </a:r>
                      <a:endParaRPr lang="en-GB" sz="1350" b="0" dirty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설명</a:t>
                      </a:r>
                      <a:endParaRPr lang="en-GB" sz="1350" b="0" dirty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우선 순위</a:t>
                      </a:r>
                      <a:endParaRPr lang="en-GB" sz="1350" b="0" dirty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사례 유형</a:t>
                      </a:r>
                      <a:endParaRPr lang="en-GB" sz="1350" b="0" dirty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사례 문제</a:t>
                      </a:r>
                      <a:endParaRPr lang="en-GB" sz="1350" b="0" dirty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사례 하위 문제</a:t>
                      </a:r>
                      <a:endParaRPr lang="en-GB" sz="1350" b="0" dirty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인스턴스</a:t>
                      </a:r>
                      <a:r>
                        <a:rPr lang="en-US" altLang="ko-KR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(</a:t>
                      </a:r>
                      <a:r>
                        <a:rPr lang="ko-KR" altLang="en-US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해당되는 경우</a:t>
                      </a:r>
                      <a:r>
                        <a:rPr lang="en-US" altLang="ko-KR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)</a:t>
                      </a:r>
                      <a:endParaRPr lang="pl-PL" altLang="ko-KR" sz="1350" b="0" dirty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이메일 </a:t>
                      </a:r>
                      <a:r>
                        <a:rPr lang="en-GB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cc </a:t>
                      </a:r>
                      <a:r>
                        <a:rPr lang="ko-KR" altLang="en-US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목록</a:t>
                      </a:r>
                      <a:endParaRPr lang="en-GB" sz="1350" b="0" dirty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원격 액세스 권한</a:t>
                      </a:r>
                      <a:endParaRPr lang="en-GB" sz="1350" b="0" dirty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스크린샷</a:t>
                      </a:r>
                      <a:r>
                        <a:rPr lang="en-GB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 </a:t>
                      </a:r>
                    </a:p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endParaRPr lang="en-US" sz="13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endParaRPr lang="en-US" sz="13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r>
                        <a:rPr lang="ko-KR" altLang="en-US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사용하는 방법에 관한 비디오 워크스루</a:t>
                      </a:r>
                      <a:endParaRPr lang="en-US" sz="1350" b="0" dirty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r>
                        <a:rPr lang="ko-KR" altLang="en-US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지원 포털은 </a:t>
                      </a:r>
                      <a:r>
                        <a:rPr lang="ko-KR" altLang="en-US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  <a:hlinkClick r:id="rId3"/>
                        </a:rPr>
                        <a:t>여기</a:t>
                      </a:r>
                      <a:r>
                        <a:rPr lang="ko-KR" altLang="en-US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에서 찾을 수 있습니다</a:t>
                      </a:r>
                      <a:r>
                        <a:rPr lang="en-US" altLang="ko-KR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.</a:t>
                      </a:r>
                      <a:endParaRPr lang="en-US" sz="1350" b="0" dirty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90000" marR="9000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35988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3707CF2-B7AB-47FB-82D3-BAEA1BA17DD4}"/>
              </a:ext>
            </a:extLst>
          </p:cNvPr>
          <p:cNvSpPr txBox="1"/>
          <p:nvPr/>
        </p:nvSpPr>
        <p:spPr>
          <a:xfrm>
            <a:off x="1704363" y="6340049"/>
            <a:ext cx="97549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5425">
              <a:lnSpc>
                <a:spcPct val="100000"/>
              </a:lnSpc>
            </a:pPr>
            <a:r>
              <a:rPr lang="en-US" sz="1000" i="1" dirty="0">
                <a:hlinkClick r:id="rId2"/>
              </a:rPr>
              <a:t>Adobe </a:t>
            </a:r>
            <a:r>
              <a:rPr lang="en-US" sz="1000" i="1" dirty="0" err="1">
                <a:hlinkClick r:id="rId2"/>
              </a:rPr>
              <a:t>Marketo</a:t>
            </a:r>
            <a:r>
              <a:rPr lang="en-US" sz="1000" i="1" dirty="0">
                <a:hlinkClick r:id="rId2"/>
              </a:rPr>
              <a:t> Engage Support Portal</a:t>
            </a:r>
            <a:r>
              <a:rPr lang="ko-KR" altLang="en-US" sz="1000" i="1" dirty="0"/>
              <a:t>에 대한 직접 액세스</a:t>
            </a:r>
            <a:endParaRPr lang="en-US" sz="1000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983D46-B92D-440A-A5F9-AF2E56B9E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247" y="2800735"/>
            <a:ext cx="3271188" cy="1647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AD689-C223-4559-89BE-043FA5F26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7776" y="3721484"/>
            <a:ext cx="2023602" cy="1608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02E5C0A-B16E-416D-A4EE-4150B9FF0E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5789" y="4495102"/>
            <a:ext cx="3912402" cy="1968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7021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69DB-D556-4408-9A33-202C625C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512930" cy="646189"/>
          </a:xfrm>
        </p:spPr>
        <p:txBody>
          <a:bodyPr/>
          <a:lstStyle/>
          <a:p>
            <a:r>
              <a:rPr lang="ja-JP">
                <a:latin typeface="+mj-lt"/>
              </a:rPr>
              <a:t>Adobe 고객 지원 팀과 소통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67A54F-0D16-49B7-8116-75E84EBE3648}"/>
              </a:ext>
            </a:extLst>
          </p:cNvPr>
          <p:cNvGrpSpPr/>
          <p:nvPr/>
        </p:nvGrpSpPr>
        <p:grpSpPr>
          <a:xfrm>
            <a:off x="370668" y="1957894"/>
            <a:ext cx="3672000" cy="4442903"/>
            <a:chOff x="370668" y="2018857"/>
            <a:chExt cx="3672000" cy="4442903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467AD2AF-D995-4115-A490-55F43F3A2F17}"/>
                </a:ext>
              </a:extLst>
            </p:cNvPr>
            <p:cNvSpPr/>
            <p:nvPr/>
          </p:nvSpPr>
          <p:spPr>
            <a:xfrm>
              <a:off x="370668" y="2547158"/>
              <a:ext cx="3672000" cy="3914602"/>
            </a:xfrm>
            <a:prstGeom prst="roundRect">
              <a:avLst>
                <a:gd name="adj" fmla="val 4098"/>
              </a:avLst>
            </a:prstGeom>
            <a:solidFill>
              <a:srgbClr val="F5F5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GB" kern="0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sp>
          <p:nvSpPr>
            <p:cNvPr id="75" name="Applications">
              <a:extLst>
                <a:ext uri="{FF2B5EF4-FFF2-40B4-BE49-F238E27FC236}">
                  <a16:creationId xmlns:a16="http://schemas.microsoft.com/office/drawing/2014/main" id="{88695C09-59CA-41D4-8BC2-D2A0275998ED}"/>
                </a:ext>
              </a:extLst>
            </p:cNvPr>
            <p:cNvSpPr txBox="1"/>
            <p:nvPr/>
          </p:nvSpPr>
          <p:spPr>
            <a:xfrm>
              <a:off x="496668" y="3212988"/>
              <a:ext cx="3420000" cy="45825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6849" tIns="46849" rIns="46849" bIns="46849" anchor="ctr"/>
            <a:lstStyle>
              <a:lvl1pPr algn="r" defTabSz="359895">
                <a:defRPr sz="2000" b="0">
                  <a:latin typeface="Adobe Clean Black"/>
                  <a:ea typeface="Adobe Clean Black"/>
                  <a:cs typeface="Adobe Clean Black"/>
                  <a:sym typeface="Adobe Clean Black"/>
                </a:defRPr>
              </a:lvl1pPr>
            </a:lstStyle>
            <a:p>
              <a:pPr algn="ctr"/>
              <a:r>
                <a:rPr lang="ja-JP" sz="1600">
                  <a:latin typeface="+mj-lt"/>
                </a:rPr>
                <a:t>Adobe에 문의하는 대상</a:t>
              </a:r>
            </a:p>
            <a:p>
              <a:pPr algn="ctr"/>
              <a:r>
                <a:rPr lang="ja-JP" sz="1600">
                  <a:latin typeface="+mj-lt"/>
                </a:rPr>
                <a:t>지원이 필요하십니까?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DF938A-5456-48D0-BF41-7B8787FAACAB}"/>
                </a:ext>
              </a:extLst>
            </p:cNvPr>
            <p:cNvSpPr/>
            <p:nvPr/>
          </p:nvSpPr>
          <p:spPr>
            <a:xfrm>
              <a:off x="496668" y="3756838"/>
              <a:ext cx="3420000" cy="25699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300"/>
                </a:spcAft>
                <a:buClr>
                  <a:srgbClr val="000000">
                    <a:lumMod val="85000"/>
                    <a:lumOff val="15000"/>
                  </a:srgbClr>
                </a:buClr>
                <a:defRPr/>
              </a:pPr>
              <a:r>
                <a:rPr lang="ja-JP" sz="1200">
                  <a:solidFill>
                    <a:srgbClr val="2C2C2C"/>
                  </a:solidFill>
                </a:rPr>
                <a:t>Adobe는 가장 높은 우선 순위를 보안과 데이터 보호에 부여합니다.이를 위해 귀사의 직원을 제품에 대한 전체 액세스 권한이 있고, 관련 교육을 받고, 구현 관련 기본 질문에 답변할 수 있는 </a:t>
              </a:r>
              <a:r>
                <a:rPr lang="ja-JP" sz="1200">
                  <a:solidFill>
                    <a:srgbClr val="00B0F0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지정 지원 담당자</a:t>
              </a:r>
              <a:r>
                <a:rPr lang="ja-JP" sz="1200">
                  <a:solidFill>
                    <a:srgbClr val="2C2C2C"/>
                  </a:solidFill>
                </a:rPr>
                <a:t>로 지정할 것을 권장합니다.</a:t>
              </a:r>
            </a:p>
            <a:p>
              <a:pPr marL="228600" indent="-228600">
                <a:spcAft>
                  <a:spcPts val="300"/>
                </a:spcAft>
                <a:buClr>
                  <a:srgbClr val="000000">
                    <a:lumMod val="85000"/>
                    <a:lumOff val="15000"/>
                  </a:srgbClr>
                </a:buClr>
                <a:buFont typeface="Arial" panose="020B0604020202020204" pitchFamily="34" charset="0"/>
                <a:buChar char="•"/>
                <a:defRPr/>
              </a:pPr>
              <a:r>
                <a:rPr lang="ja-JP" sz="1200">
                  <a:solidFill>
                    <a:srgbClr val="2C2C2C"/>
                  </a:solidFill>
                </a:rPr>
                <a:t>지정 지원 담당자만이 데이터를 설명하고 필요한 계정 설정을 변경할 수 있는 권한이 있습니다.</a:t>
              </a:r>
            </a:p>
            <a:p>
              <a:pPr marL="228600" indent="-228600">
                <a:spcAft>
                  <a:spcPts val="300"/>
                </a:spcAft>
                <a:buClr>
                  <a:srgbClr val="000000">
                    <a:lumMod val="85000"/>
                    <a:lumOff val="15000"/>
                  </a:srgbClr>
                </a:buClr>
                <a:buFont typeface="Arial" panose="020B0604020202020204" pitchFamily="34" charset="0"/>
                <a:buChar char="•"/>
                <a:defRPr/>
              </a:pPr>
              <a:r>
                <a:rPr lang="ja-JP" sz="1200">
                  <a:solidFill>
                    <a:srgbClr val="2C2C2C"/>
                  </a:solidFill>
                </a:rPr>
                <a:t>지정 지원 담당자로서 권한이 없는 직원은 지원 팀에 문의할 수 있지만 온라인 도움말/포럼으로 이동하게 됩니다.</a:t>
              </a:r>
              <a:endParaRPr lang="en-US" sz="1400">
                <a:solidFill>
                  <a:srgbClr val="2C2C2C"/>
                </a:solidFill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6C988D8A-1267-478E-969F-D94BEE14061C}"/>
                </a:ext>
              </a:extLst>
            </p:cNvPr>
            <p:cNvGrpSpPr/>
            <p:nvPr/>
          </p:nvGrpSpPr>
          <p:grpSpPr>
            <a:xfrm>
              <a:off x="1666668" y="2018857"/>
              <a:ext cx="1080000" cy="1080000"/>
              <a:chOff x="4335969" y="2307774"/>
              <a:chExt cx="1371948" cy="1371948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9046B7EB-B5EB-425F-BB47-0C64060487B8}"/>
                  </a:ext>
                </a:extLst>
              </p:cNvPr>
              <p:cNvGrpSpPr/>
              <p:nvPr/>
            </p:nvGrpSpPr>
            <p:grpSpPr>
              <a:xfrm>
                <a:off x="4335969" y="2307774"/>
                <a:ext cx="1371948" cy="1371948"/>
                <a:chOff x="5378677" y="2730500"/>
                <a:chExt cx="2095500" cy="2095500"/>
              </a:xfrm>
            </p:grpSpPr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800E5CD4-07CA-4478-954C-B5F59F0346FB}"/>
                    </a:ext>
                  </a:extLst>
                </p:cNvPr>
                <p:cNvSpPr/>
                <p:nvPr/>
              </p:nvSpPr>
              <p:spPr>
                <a:xfrm>
                  <a:off x="5378677" y="2730500"/>
                  <a:ext cx="2095500" cy="2095500"/>
                </a:xfrm>
                <a:prstGeom prst="ellipse">
                  <a:avLst/>
                </a:prstGeom>
                <a:solidFill>
                  <a:srgbClr val="F4F6F8"/>
                </a:solidFill>
                <a:ln w="25400" cap="flat" cmpd="sng" algn="ctr">
                  <a:noFill/>
                  <a:prstDash val="solid"/>
                </a:ln>
                <a:effectLst>
                  <a:outerShdw blurRad="889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SemiLight" panose="020B0403020404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0E08CA2C-EAA0-45E9-82E9-4DAF1E4F970A}"/>
                    </a:ext>
                  </a:extLst>
                </p:cNvPr>
                <p:cNvSpPr/>
                <p:nvPr/>
              </p:nvSpPr>
              <p:spPr>
                <a:xfrm>
                  <a:off x="5378677" y="2730500"/>
                  <a:ext cx="2095500" cy="20955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EEEEE"/>
                    </a:gs>
                    <a:gs pos="56000">
                      <a:srgbClr val="F4F6F8">
                        <a:alpha val="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innerShdw blurRad="63500" dist="50800" dir="13500000">
                    <a:srgbClr val="FFFFFF">
                      <a:lumMod val="85000"/>
                      <a:alpha val="84000"/>
                    </a:srgbClr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SemiLight" panose="020B0403020404020204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BC1F51E-726C-40E4-A9A4-418211BE3153}"/>
                  </a:ext>
                </a:extLst>
              </p:cNvPr>
              <p:cNvSpPr/>
              <p:nvPr/>
            </p:nvSpPr>
            <p:spPr>
              <a:xfrm>
                <a:off x="4434271" y="2406076"/>
                <a:ext cx="1175344" cy="1175344"/>
              </a:xfrm>
              <a:prstGeom prst="ellipse">
                <a:avLst/>
              </a:prstGeom>
              <a:solidFill>
                <a:srgbClr val="6B737B"/>
              </a:solidFill>
              <a:ln w="25400" cap="flat" cmpd="sng" algn="ctr">
                <a:noFill/>
                <a:prstDash val="solid"/>
              </a:ln>
              <a:effectLst>
                <a:innerShdw blurRad="114300">
                  <a:prstClr val="black">
                    <a:alpha val="20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593994"/>
                <a:endParaRPr lang="en-GB" sz="1169" kern="0">
                  <a:solidFill>
                    <a:srgbClr val="FFFFFF"/>
                  </a:solidFill>
                  <a:latin typeface="Adobe Clean SemiLight" panose="020B0403020404020204" pitchFamily="34" charset="0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3910C65-882F-4D22-9E1C-993CDBBB716D}"/>
              </a:ext>
            </a:extLst>
          </p:cNvPr>
          <p:cNvGrpSpPr/>
          <p:nvPr/>
        </p:nvGrpSpPr>
        <p:grpSpPr>
          <a:xfrm>
            <a:off x="4259998" y="1957894"/>
            <a:ext cx="3672000" cy="4442903"/>
            <a:chOff x="4259999" y="2018857"/>
            <a:chExt cx="3672000" cy="4442903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0ACE4051-4793-4CB7-ABA2-DD4242F8D881}"/>
                </a:ext>
              </a:extLst>
            </p:cNvPr>
            <p:cNvSpPr/>
            <p:nvPr/>
          </p:nvSpPr>
          <p:spPr>
            <a:xfrm>
              <a:off x="4259999" y="2547158"/>
              <a:ext cx="3672000" cy="3914602"/>
            </a:xfrm>
            <a:prstGeom prst="roundRect">
              <a:avLst>
                <a:gd name="adj" fmla="val 4098"/>
              </a:avLst>
            </a:prstGeom>
            <a:solidFill>
              <a:srgbClr val="F5F5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GB" kern="0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sp>
          <p:nvSpPr>
            <p:cNvPr id="67" name="Applications">
              <a:extLst>
                <a:ext uri="{FF2B5EF4-FFF2-40B4-BE49-F238E27FC236}">
                  <a16:creationId xmlns:a16="http://schemas.microsoft.com/office/drawing/2014/main" id="{8ACE338E-DD92-479D-858B-3BBC6C1E4AAC}"/>
                </a:ext>
              </a:extLst>
            </p:cNvPr>
            <p:cNvSpPr txBox="1"/>
            <p:nvPr/>
          </p:nvSpPr>
          <p:spPr>
            <a:xfrm>
              <a:off x="4385999" y="3212988"/>
              <a:ext cx="3420000" cy="45825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6849" tIns="46849" rIns="46849" bIns="46849" anchor="ctr"/>
            <a:lstStyle>
              <a:lvl1pPr algn="r" defTabSz="359895">
                <a:defRPr sz="2000" b="0">
                  <a:latin typeface="Adobe Clean Black"/>
                  <a:ea typeface="Adobe Clean Black"/>
                  <a:cs typeface="Adobe Clean Black"/>
                  <a:sym typeface="Adobe Clean Black"/>
                </a:defRPr>
              </a:lvl1pPr>
            </a:lstStyle>
            <a:p>
              <a:pPr algn="ctr"/>
              <a:r>
                <a:rPr lang="ja-JP" sz="1600">
                  <a:latin typeface="+mj-lt"/>
                </a:rPr>
                <a:t>지정 지원 담당자 수정 </a:t>
              </a:r>
            </a:p>
            <a:p>
              <a:pPr algn="ctr"/>
              <a:r>
                <a:rPr lang="ja-JP" sz="1600">
                  <a:latin typeface="+mj-lt"/>
                </a:rPr>
                <a:t>또는 추가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55366C7-0E51-4B1D-B0EA-8421EAAC4EB2}"/>
                </a:ext>
              </a:extLst>
            </p:cNvPr>
            <p:cNvSpPr/>
            <p:nvPr/>
          </p:nvSpPr>
          <p:spPr>
            <a:xfrm>
              <a:off x="4385999" y="3756838"/>
              <a:ext cx="342000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300"/>
                </a:spcAft>
                <a:buClr>
                  <a:srgbClr val="000000">
                    <a:lumMod val="85000"/>
                    <a:lumOff val="15000"/>
                  </a:srgbClr>
                </a:buClr>
                <a:defRPr/>
              </a:pPr>
              <a:r>
                <a:rPr lang="ja-JP" sz="1200">
                  <a:solidFill>
                    <a:srgbClr val="2C2C2C"/>
                  </a:solidFill>
                </a:rPr>
                <a:t>기존의 지정 지원 담당자만이 동일한 조직에 있는 기존의 지정 지원 담당자 목록을 변경할 수 있습니다.사용자를 추가/제거하려면 전화나 이메일을 통해 고객 지원 센터에 문의하십시오.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03FF7E3-29A7-41CA-B0D2-E8C179BD29F4}"/>
                </a:ext>
              </a:extLst>
            </p:cNvPr>
            <p:cNvGrpSpPr/>
            <p:nvPr/>
          </p:nvGrpSpPr>
          <p:grpSpPr>
            <a:xfrm>
              <a:off x="5555999" y="2018857"/>
              <a:ext cx="1080000" cy="1080000"/>
              <a:chOff x="4335969" y="2307774"/>
              <a:chExt cx="1371948" cy="1371948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22BEA75-F8E3-46BF-AE54-393DB1CDD1C8}"/>
                  </a:ext>
                </a:extLst>
              </p:cNvPr>
              <p:cNvGrpSpPr/>
              <p:nvPr/>
            </p:nvGrpSpPr>
            <p:grpSpPr>
              <a:xfrm>
                <a:off x="4335969" y="2307774"/>
                <a:ext cx="1371948" cy="1371948"/>
                <a:chOff x="5378677" y="2730500"/>
                <a:chExt cx="2095500" cy="2095500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89A85624-9DC3-49F5-88A4-C3BAB86E1AE6}"/>
                    </a:ext>
                  </a:extLst>
                </p:cNvPr>
                <p:cNvSpPr/>
                <p:nvPr/>
              </p:nvSpPr>
              <p:spPr>
                <a:xfrm>
                  <a:off x="5378677" y="2730500"/>
                  <a:ext cx="2095500" cy="2095500"/>
                </a:xfrm>
                <a:prstGeom prst="ellipse">
                  <a:avLst/>
                </a:prstGeom>
                <a:solidFill>
                  <a:srgbClr val="F4F6F8"/>
                </a:solidFill>
                <a:ln w="25400" cap="flat" cmpd="sng" algn="ctr">
                  <a:noFill/>
                  <a:prstDash val="solid"/>
                </a:ln>
                <a:effectLst>
                  <a:outerShdw blurRad="889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SemiLight" panose="020B0403020404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A0AA2F82-47A4-443C-9B4C-4A7E889E6AB5}"/>
                    </a:ext>
                  </a:extLst>
                </p:cNvPr>
                <p:cNvSpPr/>
                <p:nvPr/>
              </p:nvSpPr>
              <p:spPr>
                <a:xfrm>
                  <a:off x="5378677" y="2730500"/>
                  <a:ext cx="2095500" cy="20955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EEEEE"/>
                    </a:gs>
                    <a:gs pos="56000">
                      <a:srgbClr val="F4F6F8">
                        <a:alpha val="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innerShdw blurRad="63500" dist="50800" dir="13500000">
                    <a:srgbClr val="FFFFFF">
                      <a:lumMod val="85000"/>
                      <a:alpha val="84000"/>
                    </a:srgbClr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SemiLight" panose="020B0403020404020204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D9E745F6-25BB-4B42-8CE7-40039D62657D}"/>
                  </a:ext>
                </a:extLst>
              </p:cNvPr>
              <p:cNvSpPr/>
              <p:nvPr/>
            </p:nvSpPr>
            <p:spPr>
              <a:xfrm>
                <a:off x="4434271" y="2406076"/>
                <a:ext cx="1175344" cy="1175344"/>
              </a:xfrm>
              <a:prstGeom prst="ellipse">
                <a:avLst/>
              </a:prstGeom>
              <a:solidFill>
                <a:srgbClr val="6B737B"/>
              </a:solidFill>
              <a:ln w="25400" cap="flat" cmpd="sng" algn="ctr">
                <a:noFill/>
                <a:prstDash val="solid"/>
              </a:ln>
              <a:effectLst>
                <a:innerShdw blurRad="114300">
                  <a:prstClr val="black">
                    <a:alpha val="20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593994"/>
                <a:endParaRPr lang="en-GB" sz="1169" kern="0">
                  <a:solidFill>
                    <a:srgbClr val="FFFFFF"/>
                  </a:solidFill>
                  <a:latin typeface="Adobe Clean SemiLight" panose="020B0403020404020204" pitchFamily="34" charset="0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40771C-7212-4105-94EA-3D6EED0D6F58}"/>
              </a:ext>
            </a:extLst>
          </p:cNvPr>
          <p:cNvGrpSpPr/>
          <p:nvPr/>
        </p:nvGrpSpPr>
        <p:grpSpPr>
          <a:xfrm>
            <a:off x="8149329" y="1957894"/>
            <a:ext cx="3672000" cy="4442903"/>
            <a:chOff x="8149329" y="2018857"/>
            <a:chExt cx="3672000" cy="4442903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6B05AC73-A5C4-4CF3-B841-7E357AD15746}"/>
                </a:ext>
              </a:extLst>
            </p:cNvPr>
            <p:cNvSpPr/>
            <p:nvPr/>
          </p:nvSpPr>
          <p:spPr>
            <a:xfrm>
              <a:off x="8149329" y="2547158"/>
              <a:ext cx="3672000" cy="3914602"/>
            </a:xfrm>
            <a:prstGeom prst="roundRect">
              <a:avLst>
                <a:gd name="adj" fmla="val 4098"/>
              </a:avLst>
            </a:prstGeom>
            <a:solidFill>
              <a:srgbClr val="F5F5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GB" kern="0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sp>
          <p:nvSpPr>
            <p:cNvPr id="56" name="Applications">
              <a:extLst>
                <a:ext uri="{FF2B5EF4-FFF2-40B4-BE49-F238E27FC236}">
                  <a16:creationId xmlns:a16="http://schemas.microsoft.com/office/drawing/2014/main" id="{54B9C794-722B-4C1C-9A1C-DB5673AB3792}"/>
                </a:ext>
              </a:extLst>
            </p:cNvPr>
            <p:cNvSpPr txBox="1"/>
            <p:nvPr/>
          </p:nvSpPr>
          <p:spPr>
            <a:xfrm>
              <a:off x="8275329" y="3212988"/>
              <a:ext cx="3420000" cy="45825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6849" tIns="46849" rIns="46849" bIns="46849" anchor="ctr"/>
            <a:lstStyle>
              <a:lvl1pPr algn="r" defTabSz="359895">
                <a:defRPr sz="2000" b="0">
                  <a:latin typeface="Adobe Clean Black"/>
                  <a:ea typeface="Adobe Clean Black"/>
                  <a:cs typeface="Adobe Clean Black"/>
                  <a:sym typeface="Adobe Clean Black"/>
                </a:defRPr>
              </a:lvl1pPr>
            </a:lstStyle>
            <a:p>
              <a:pPr algn="ctr"/>
              <a:r>
                <a:rPr lang="ja-JP" sz="1600">
                  <a:latin typeface="+mj-lt"/>
                </a:rPr>
                <a:t>Adobe에 문의하는 방법</a:t>
              </a:r>
            </a:p>
            <a:p>
              <a:pPr algn="ctr"/>
              <a:r>
                <a:rPr lang="ja-JP" sz="1600">
                  <a:latin typeface="+mj-lt"/>
                </a:rPr>
                <a:t>지원이 필요하십니까?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C8CEC8-BB63-449B-992A-DA1A8837F6D1}"/>
                </a:ext>
              </a:extLst>
            </p:cNvPr>
            <p:cNvSpPr/>
            <p:nvPr/>
          </p:nvSpPr>
          <p:spPr>
            <a:xfrm>
              <a:off x="8275329" y="3756838"/>
              <a:ext cx="3420000" cy="1985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spcAft>
                  <a:spcPts val="600"/>
                </a:spcAft>
              </a:pPr>
              <a:r>
                <a:rPr lang="ja-JP" sz="1200" b="1"/>
                <a:t>Experience League 지원: </a:t>
              </a:r>
              <a:r>
                <a:rPr lang="ja-JP" sz="1200">
                  <a:solidFill>
                    <a:srgbClr val="00B0F0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https://experienceleague.adobe.com/?support-solution=General#support</a:t>
              </a:r>
              <a:endParaRPr lang="en-US" sz="1200">
                <a:solidFill>
                  <a:srgbClr val="00B0F0"/>
                </a:solidFill>
              </a:endParaRPr>
            </a:p>
            <a:p>
              <a:pPr marL="0" lvl="1">
                <a:spcAft>
                  <a:spcPts val="600"/>
                </a:spcAft>
              </a:pPr>
              <a:endParaRPr lang="en-US" sz="1200">
                <a:solidFill>
                  <a:srgbClr val="00B0F0"/>
                </a:solidFill>
              </a:endParaRPr>
            </a:p>
            <a:p>
              <a:pPr marL="0" lvl="1">
                <a:spcAft>
                  <a:spcPts val="600"/>
                </a:spcAft>
              </a:pPr>
              <a:r>
                <a:rPr lang="ja-JP" sz="1200" b="1"/>
                <a:t>전화번호: </a:t>
              </a:r>
              <a:r>
                <a:rPr lang="ja-JP" sz="1200" u="sng">
                  <a:solidFill>
                    <a:srgbClr val="00B0F0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https://helpx.adobe.com/contact/dma external/DMACustomeCareRegionalPhoneNumbers.html</a:t>
              </a:r>
              <a:endParaRPr lang="en-US" sz="1200">
                <a:solidFill>
                  <a:srgbClr val="00B0F0"/>
                </a:solidFill>
              </a:endParaRPr>
            </a:p>
            <a:p>
              <a:pPr marL="0" lvl="1">
                <a:spcAft>
                  <a:spcPts val="600"/>
                </a:spcAft>
              </a:pPr>
              <a:endParaRPr lang="en-US" sz="1200">
                <a:solidFill>
                  <a:srgbClr val="00B0F0"/>
                </a:solidFill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DF2BD6E-61FA-42F7-A059-48261C91652A}"/>
                </a:ext>
              </a:extLst>
            </p:cNvPr>
            <p:cNvGrpSpPr/>
            <p:nvPr/>
          </p:nvGrpSpPr>
          <p:grpSpPr>
            <a:xfrm>
              <a:off x="9445329" y="2018857"/>
              <a:ext cx="1080000" cy="1080000"/>
              <a:chOff x="4335969" y="2307774"/>
              <a:chExt cx="1371948" cy="137194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0D54E25B-C310-47D2-AFC0-690F8F763F3C}"/>
                  </a:ext>
                </a:extLst>
              </p:cNvPr>
              <p:cNvGrpSpPr/>
              <p:nvPr/>
            </p:nvGrpSpPr>
            <p:grpSpPr>
              <a:xfrm>
                <a:off x="4335969" y="2307774"/>
                <a:ext cx="1371948" cy="1371948"/>
                <a:chOff x="5378677" y="2730500"/>
                <a:chExt cx="2095500" cy="2095500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860E3926-5943-402E-AC1D-510CB2057637}"/>
                    </a:ext>
                  </a:extLst>
                </p:cNvPr>
                <p:cNvSpPr/>
                <p:nvPr/>
              </p:nvSpPr>
              <p:spPr>
                <a:xfrm>
                  <a:off x="5378677" y="2730500"/>
                  <a:ext cx="2095500" cy="2095500"/>
                </a:xfrm>
                <a:prstGeom prst="ellipse">
                  <a:avLst/>
                </a:prstGeom>
                <a:solidFill>
                  <a:srgbClr val="F4F6F8"/>
                </a:solidFill>
                <a:ln w="25400" cap="flat" cmpd="sng" algn="ctr">
                  <a:noFill/>
                  <a:prstDash val="solid"/>
                </a:ln>
                <a:effectLst>
                  <a:outerShdw blurRad="889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SemiLight" panose="020B0403020404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FEBA1677-C2DC-44C4-8B81-C80ABDDD495C}"/>
                    </a:ext>
                  </a:extLst>
                </p:cNvPr>
                <p:cNvSpPr/>
                <p:nvPr/>
              </p:nvSpPr>
              <p:spPr>
                <a:xfrm>
                  <a:off x="5378677" y="2730500"/>
                  <a:ext cx="2095500" cy="20955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EEEEE"/>
                    </a:gs>
                    <a:gs pos="56000">
                      <a:srgbClr val="F4F6F8">
                        <a:alpha val="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innerShdw blurRad="63500" dist="50800" dir="13500000">
                    <a:srgbClr val="FFFFFF">
                      <a:lumMod val="85000"/>
                      <a:alpha val="84000"/>
                    </a:srgbClr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SemiLight" panose="020B0403020404020204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8C52B48-3ABD-4D9B-907D-5EABE5DDD491}"/>
                  </a:ext>
                </a:extLst>
              </p:cNvPr>
              <p:cNvSpPr/>
              <p:nvPr/>
            </p:nvSpPr>
            <p:spPr>
              <a:xfrm>
                <a:off x="4434271" y="2406076"/>
                <a:ext cx="1175344" cy="1175344"/>
              </a:xfrm>
              <a:prstGeom prst="ellipse">
                <a:avLst/>
              </a:prstGeom>
              <a:solidFill>
                <a:srgbClr val="6B737B"/>
              </a:solidFill>
              <a:ln w="25400" cap="flat" cmpd="sng" algn="ctr">
                <a:noFill/>
                <a:prstDash val="solid"/>
              </a:ln>
              <a:effectLst>
                <a:innerShdw blurRad="114300">
                  <a:prstClr val="black">
                    <a:alpha val="20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593994"/>
                <a:endParaRPr lang="en-GB" sz="1169" kern="0">
                  <a:solidFill>
                    <a:srgbClr val="FFFFFF"/>
                  </a:solidFill>
                  <a:latin typeface="Adobe Clean SemiLight" panose="020B0403020404020204" pitchFamily="34" charset="0"/>
                </a:endParaRPr>
              </a:p>
            </p:txBody>
          </p: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85DB875C-3931-459B-9D74-BFB6A06F864A}"/>
              </a:ext>
            </a:extLst>
          </p:cNvPr>
          <p:cNvSpPr/>
          <p:nvPr/>
        </p:nvSpPr>
        <p:spPr>
          <a:xfrm>
            <a:off x="0" y="946380"/>
            <a:ext cx="12192000" cy="863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/>
              <a:t>Adobe 고객 지원 전문가는 모든 Adobe Experience Cloud 솔루션에 대해 전반적인 교육을 받았습니다.</a:t>
            </a:r>
          </a:p>
          <a:p>
            <a:pPr algn="ctr"/>
            <a:r>
              <a:rPr lang="ja-JP"/>
              <a:t>에 대한 자격이 있습니다.솔루션 기능, 구성, 문제 및 일반 ‘해결 방법’과 관련된 질문에 답변할 수 있습니다.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7C19E7E-ED61-4978-814B-DE33BE8A0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01893" y="2242380"/>
            <a:ext cx="418084" cy="45728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8A489DE-8910-4974-974C-CE5E1BAA24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0733" y="2307441"/>
            <a:ext cx="450533" cy="42441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5DEFB05-462B-49E6-8F00-A964D67636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4723" y="2257158"/>
            <a:ext cx="465038" cy="46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09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69DB-D556-4408-9A33-202C625C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512930" cy="646189"/>
          </a:xfrm>
        </p:spPr>
        <p:txBody>
          <a:bodyPr/>
          <a:lstStyle/>
          <a:p>
            <a:r>
              <a:rPr lang="ja-JP">
                <a:latin typeface="+mj-lt"/>
              </a:rPr>
              <a:t>도구 및 리소스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DB875C-3931-459B-9D74-BFB6A06F864A}"/>
              </a:ext>
            </a:extLst>
          </p:cNvPr>
          <p:cNvSpPr/>
          <p:nvPr/>
        </p:nvSpPr>
        <p:spPr>
          <a:xfrm>
            <a:off x="0" y="1225044"/>
            <a:ext cx="12192000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/>
              <a:t>Adobe는 다양한 정보와 리소스를 제공합니다.시작하려면 다음 페이지를 살펴보십시오.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D76096E-17AC-420F-A345-DCA3D484D755}"/>
              </a:ext>
            </a:extLst>
          </p:cNvPr>
          <p:cNvGrpSpPr/>
          <p:nvPr/>
        </p:nvGrpSpPr>
        <p:grpSpPr>
          <a:xfrm>
            <a:off x="9553657" y="2204039"/>
            <a:ext cx="1631116" cy="1631116"/>
            <a:chOff x="5378677" y="2730500"/>
            <a:chExt cx="2095500" cy="2095500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66A4067-67EB-4561-8914-427824F27E9D}"/>
                </a:ext>
              </a:extLst>
            </p:cNvPr>
            <p:cNvSpPr/>
            <p:nvPr/>
          </p:nvSpPr>
          <p:spPr>
            <a:xfrm>
              <a:off x="5378677" y="2730500"/>
              <a:ext cx="2095500" cy="2095500"/>
            </a:xfrm>
            <a:prstGeom prst="ellipse">
              <a:avLst/>
            </a:prstGeom>
            <a:solidFill>
              <a:srgbClr val="F4F6F8"/>
            </a:solidFill>
            <a:ln w="25400" cap="flat" cmpd="sng" algn="ctr">
              <a:noFill/>
              <a:prstDash val="solid"/>
            </a:ln>
            <a:effectLst>
              <a:outerShdw blurRad="889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SemiLight" panose="020B0403020404020204" pitchFamily="34" charset="0"/>
                <a:ea typeface="+mn-ea"/>
                <a:cs typeface="+mn-cs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EE13BA1-CE74-4913-88CD-2EDC67643A4D}"/>
                </a:ext>
              </a:extLst>
            </p:cNvPr>
            <p:cNvSpPr/>
            <p:nvPr/>
          </p:nvSpPr>
          <p:spPr>
            <a:xfrm>
              <a:off x="5378677" y="2730500"/>
              <a:ext cx="2095500" cy="2095500"/>
            </a:xfrm>
            <a:prstGeom prst="ellipse">
              <a:avLst/>
            </a:prstGeom>
            <a:gradFill flip="none" rotWithShape="1">
              <a:gsLst>
                <a:gs pos="0">
                  <a:srgbClr val="EEEEEE"/>
                </a:gs>
                <a:gs pos="56000">
                  <a:srgbClr val="F4F6F8">
                    <a:alpha val="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innerShdw blurRad="63500" dist="50800" dir="13500000">
                <a:srgbClr val="FFFFFF">
                  <a:lumMod val="85000"/>
                  <a:alpha val="84000"/>
                </a:srgbClr>
              </a:innerShdw>
            </a:effectLst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SemiLight" panose="020B0403020404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88" name="Oval 87">
            <a:extLst>
              <a:ext uri="{FF2B5EF4-FFF2-40B4-BE49-F238E27FC236}">
                <a16:creationId xmlns:a16="http://schemas.microsoft.com/office/drawing/2014/main" id="{528F4B45-7EA8-47EF-8B80-8BE17340974B}"/>
              </a:ext>
            </a:extLst>
          </p:cNvPr>
          <p:cNvSpPr/>
          <p:nvPr/>
        </p:nvSpPr>
        <p:spPr>
          <a:xfrm>
            <a:off x="9638927" y="2289310"/>
            <a:ext cx="1460577" cy="1460576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>
            <a:innerShdw blurRad="114300">
              <a:prstClr val="black">
                <a:alpha val="2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Clean SemiLight" panose="020B0403020404020204" pitchFamily="34" charset="0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3E38787-64A1-4959-846D-F1E304FA4401}"/>
              </a:ext>
            </a:extLst>
          </p:cNvPr>
          <p:cNvSpPr/>
          <p:nvPr/>
        </p:nvSpPr>
        <p:spPr>
          <a:xfrm>
            <a:off x="9019215" y="4732807"/>
            <a:ext cx="270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sz="1200"/>
              <a:t>전문가가 추천한 교육 과정, 튜토리얼 및 설명서, 커뮤니티와 지원 리소스</a:t>
            </a:r>
            <a:br/>
            <a:endParaRPr lang="en-US" sz="1200"/>
          </a:p>
          <a:p>
            <a:pPr algn="ctr"/>
            <a:r>
              <a:rPr lang="ja-JP" sz="1200">
                <a:solidFill>
                  <a:srgbClr val="308FFF"/>
                </a:solidFill>
                <a:hlinkClick r:id="rId2"/>
              </a:rPr>
              <a:t>자세히 알아보기 &gt;</a:t>
            </a:r>
            <a:endParaRPr lang="en-US" sz="1200">
              <a:solidFill>
                <a:srgbClr val="308FFF"/>
              </a:solidFill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60142A9-E650-4678-AC3E-6A188BD3148D}"/>
              </a:ext>
            </a:extLst>
          </p:cNvPr>
          <p:cNvCxnSpPr>
            <a:cxnSpLocks/>
          </p:cNvCxnSpPr>
          <p:nvPr/>
        </p:nvCxnSpPr>
        <p:spPr>
          <a:xfrm>
            <a:off x="9454101" y="3993123"/>
            <a:ext cx="1830228" cy="0"/>
          </a:xfrm>
          <a:prstGeom prst="line">
            <a:avLst/>
          </a:prstGeom>
          <a:ln w="19050" cap="rnd">
            <a:solidFill>
              <a:srgbClr val="FA0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3F4038A-4057-4429-93B0-4F9A67D99F99}"/>
              </a:ext>
            </a:extLst>
          </p:cNvPr>
          <p:cNvSpPr/>
          <p:nvPr/>
        </p:nvSpPr>
        <p:spPr>
          <a:xfrm rot="10800000">
            <a:off x="10280161" y="3993122"/>
            <a:ext cx="178108" cy="116799"/>
          </a:xfrm>
          <a:custGeom>
            <a:avLst/>
            <a:gdLst>
              <a:gd name="connsiteX0" fmla="*/ 193652 w 193652"/>
              <a:gd name="connsiteY0" fmla="*/ 126992 h 126992"/>
              <a:gd name="connsiteX1" fmla="*/ 0 w 193652"/>
              <a:gd name="connsiteY1" fmla="*/ 126992 h 126992"/>
              <a:gd name="connsiteX2" fmla="*/ 11475 w 193652"/>
              <a:gd name="connsiteY2" fmla="*/ 99804 h 126992"/>
              <a:gd name="connsiteX3" fmla="*/ 49470 w 193652"/>
              <a:gd name="connsiteY3" fmla="*/ 9777 h 126992"/>
              <a:gd name="connsiteX4" fmla="*/ 64113 w 193652"/>
              <a:gd name="connsiteY4" fmla="*/ 0 h 126992"/>
              <a:gd name="connsiteX5" fmla="*/ 130005 w 193652"/>
              <a:gd name="connsiteY5" fmla="*/ 0 h 126992"/>
              <a:gd name="connsiteX6" fmla="*/ 144445 w 193652"/>
              <a:gd name="connsiteY6" fmla="*/ 9777 h 126992"/>
              <a:gd name="connsiteX7" fmla="*/ 192749 w 193652"/>
              <a:gd name="connsiteY7" fmla="*/ 124842 h 126992"/>
              <a:gd name="connsiteX8" fmla="*/ 193652 w 193652"/>
              <a:gd name="connsiteY8" fmla="*/ 126992 h 126992"/>
              <a:gd name="connsiteX9" fmla="*/ 147794 w 193652"/>
              <a:gd name="connsiteY9" fmla="*/ 113440 h 126992"/>
              <a:gd name="connsiteX10" fmla="*/ 147319 w 193652"/>
              <a:gd name="connsiteY10" fmla="*/ 112308 h 126992"/>
              <a:gd name="connsiteX11" fmla="*/ 121892 w 193652"/>
              <a:gd name="connsiteY11" fmla="*/ 51739 h 126992"/>
              <a:gd name="connsiteX12" fmla="*/ 114291 w 193652"/>
              <a:gd name="connsiteY12" fmla="*/ 46593 h 126992"/>
              <a:gd name="connsiteX13" fmla="*/ 79606 w 193652"/>
              <a:gd name="connsiteY13" fmla="*/ 46593 h 126992"/>
              <a:gd name="connsiteX14" fmla="*/ 71898 w 193652"/>
              <a:gd name="connsiteY14" fmla="*/ 51739 h 126992"/>
              <a:gd name="connsiteX15" fmla="*/ 51898 w 193652"/>
              <a:gd name="connsiteY15" fmla="*/ 99128 h 126992"/>
              <a:gd name="connsiteX16" fmla="*/ 45858 w 193652"/>
              <a:gd name="connsiteY16" fmla="*/ 113440 h 126992"/>
              <a:gd name="connsiteX17" fmla="*/ 147794 w 193652"/>
              <a:gd name="connsiteY17" fmla="*/ 113440 h 12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3652" h="126992">
                <a:moveTo>
                  <a:pt x="193652" y="126992"/>
                </a:moveTo>
                <a:lnTo>
                  <a:pt x="0" y="126992"/>
                </a:lnTo>
                <a:lnTo>
                  <a:pt x="11475" y="99804"/>
                </a:lnTo>
                <a:cubicBezTo>
                  <a:pt x="22491" y="73702"/>
                  <a:pt x="35081" y="43870"/>
                  <a:pt x="49470" y="9777"/>
                </a:cubicBezTo>
                <a:cubicBezTo>
                  <a:pt x="51910" y="3870"/>
                  <a:pt x="57605" y="0"/>
                  <a:pt x="64113" y="0"/>
                </a:cubicBezTo>
                <a:cubicBezTo>
                  <a:pt x="64113" y="0"/>
                  <a:pt x="64113" y="0"/>
                  <a:pt x="130005" y="0"/>
                </a:cubicBezTo>
                <a:cubicBezTo>
                  <a:pt x="136310" y="0"/>
                  <a:pt x="142208" y="3870"/>
                  <a:pt x="144445" y="9777"/>
                </a:cubicBezTo>
                <a:cubicBezTo>
                  <a:pt x="144445" y="9777"/>
                  <a:pt x="144445" y="9777"/>
                  <a:pt x="192749" y="124842"/>
                </a:cubicBezTo>
                <a:lnTo>
                  <a:pt x="193652" y="126992"/>
                </a:lnTo>
                <a:close/>
                <a:moveTo>
                  <a:pt x="147794" y="113440"/>
                </a:moveTo>
                <a:lnTo>
                  <a:pt x="147319" y="112308"/>
                </a:lnTo>
                <a:cubicBezTo>
                  <a:pt x="121892" y="51739"/>
                  <a:pt x="121892" y="51739"/>
                  <a:pt x="121892" y="51739"/>
                </a:cubicBezTo>
                <a:cubicBezTo>
                  <a:pt x="120714" y="48630"/>
                  <a:pt x="117610" y="46593"/>
                  <a:pt x="114291" y="46593"/>
                </a:cubicBezTo>
                <a:cubicBezTo>
                  <a:pt x="79606" y="46593"/>
                  <a:pt x="79606" y="46593"/>
                  <a:pt x="79606" y="46593"/>
                </a:cubicBezTo>
                <a:cubicBezTo>
                  <a:pt x="76180" y="46593"/>
                  <a:pt x="73183" y="48630"/>
                  <a:pt x="71898" y="51739"/>
                </a:cubicBezTo>
                <a:cubicBezTo>
                  <a:pt x="64324" y="69685"/>
                  <a:pt x="57697" y="85389"/>
                  <a:pt x="51898" y="99128"/>
                </a:cubicBezTo>
                <a:lnTo>
                  <a:pt x="45858" y="113440"/>
                </a:lnTo>
                <a:lnTo>
                  <a:pt x="147794" y="113440"/>
                </a:lnTo>
                <a:close/>
              </a:path>
            </a:pathLst>
          </a:custGeom>
          <a:solidFill>
            <a:srgbClr val="FA0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Clean SemiLight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1FFAAD7-D6E6-4D4D-995F-A3488711F00B}"/>
              </a:ext>
            </a:extLst>
          </p:cNvPr>
          <p:cNvSpPr/>
          <p:nvPr/>
        </p:nvSpPr>
        <p:spPr>
          <a:xfrm>
            <a:off x="9019215" y="4158382"/>
            <a:ext cx="270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sz="1600">
                <a:latin typeface="+mj-lt"/>
              </a:rPr>
              <a:t>Experience League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E9175B7-3FC6-4089-9879-D83B648A8B92}"/>
              </a:ext>
            </a:extLst>
          </p:cNvPr>
          <p:cNvGrpSpPr/>
          <p:nvPr/>
        </p:nvGrpSpPr>
        <p:grpSpPr>
          <a:xfrm>
            <a:off x="6704847" y="2204039"/>
            <a:ext cx="1631116" cy="1631116"/>
            <a:chOff x="5378677" y="2730500"/>
            <a:chExt cx="2095500" cy="209550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DC2C0D4-DE81-4EF8-9738-F265F16A16EC}"/>
                </a:ext>
              </a:extLst>
            </p:cNvPr>
            <p:cNvSpPr/>
            <p:nvPr/>
          </p:nvSpPr>
          <p:spPr>
            <a:xfrm>
              <a:off x="5378677" y="2730500"/>
              <a:ext cx="2095500" cy="2095500"/>
            </a:xfrm>
            <a:prstGeom prst="ellipse">
              <a:avLst/>
            </a:prstGeom>
            <a:solidFill>
              <a:srgbClr val="F4F6F8"/>
            </a:solidFill>
            <a:ln w="25400" cap="flat" cmpd="sng" algn="ctr">
              <a:noFill/>
              <a:prstDash val="solid"/>
            </a:ln>
            <a:effectLst>
              <a:outerShdw blurRad="889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SemiLight" panose="020B0403020404020204" pitchFamily="34" charset="0"/>
                <a:ea typeface="+mn-ea"/>
                <a:cs typeface="+mn-cs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67611B8-0E91-4E6B-B895-92EFF6E821E7}"/>
                </a:ext>
              </a:extLst>
            </p:cNvPr>
            <p:cNvSpPr/>
            <p:nvPr/>
          </p:nvSpPr>
          <p:spPr>
            <a:xfrm>
              <a:off x="5378677" y="2730500"/>
              <a:ext cx="2095500" cy="2095500"/>
            </a:xfrm>
            <a:prstGeom prst="ellipse">
              <a:avLst/>
            </a:prstGeom>
            <a:gradFill flip="none" rotWithShape="1">
              <a:gsLst>
                <a:gs pos="0">
                  <a:srgbClr val="EEEEEE"/>
                </a:gs>
                <a:gs pos="56000">
                  <a:srgbClr val="F4F6F8">
                    <a:alpha val="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innerShdw blurRad="63500" dist="50800" dir="13500000">
                <a:srgbClr val="FFFFFF">
                  <a:lumMod val="85000"/>
                  <a:alpha val="84000"/>
                </a:srgbClr>
              </a:innerShdw>
            </a:effectLst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SemiLight" panose="020B0403020404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81C2F134-A171-433A-88B1-3A74E663D2D8}"/>
              </a:ext>
            </a:extLst>
          </p:cNvPr>
          <p:cNvSpPr/>
          <p:nvPr/>
        </p:nvSpPr>
        <p:spPr>
          <a:xfrm>
            <a:off x="6790117" y="2289310"/>
            <a:ext cx="1460577" cy="1460576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>
            <a:innerShdw blurRad="114300">
              <a:prstClr val="black">
                <a:alpha val="2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Clean SemiLight" panose="020B0403020404020204" pitchFamily="34" charset="0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467EDFE-53E6-4C13-8A6D-24AD148CCF62}"/>
              </a:ext>
            </a:extLst>
          </p:cNvPr>
          <p:cNvSpPr/>
          <p:nvPr/>
        </p:nvSpPr>
        <p:spPr>
          <a:xfrm>
            <a:off x="6170405" y="4732807"/>
            <a:ext cx="270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sz="1200"/>
              <a:t>Adobe Experience Cloud 제품 업데이트 및 유지보수 릴리스를 최신 상태로 유지할 수 있습니다.</a:t>
            </a:r>
            <a:br/>
            <a:endParaRPr lang="en-US" sz="1200"/>
          </a:p>
          <a:p>
            <a:pPr algn="ctr"/>
            <a:r>
              <a:rPr lang="ja-JP" sz="1200">
                <a:solidFill>
                  <a:srgbClr val="308FFF"/>
                </a:solidFill>
                <a:hlinkClick r:id="rId3"/>
              </a:rPr>
              <a:t>자세히 알아보기 &gt;</a:t>
            </a:r>
            <a:endParaRPr lang="en-US" sz="1200">
              <a:solidFill>
                <a:srgbClr val="308FFF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E4BD6A2-5907-469F-942C-B691063FFF07}"/>
              </a:ext>
            </a:extLst>
          </p:cNvPr>
          <p:cNvCxnSpPr>
            <a:cxnSpLocks/>
          </p:cNvCxnSpPr>
          <p:nvPr/>
        </p:nvCxnSpPr>
        <p:spPr>
          <a:xfrm>
            <a:off x="6605291" y="3993123"/>
            <a:ext cx="1830228" cy="0"/>
          </a:xfrm>
          <a:prstGeom prst="line">
            <a:avLst/>
          </a:prstGeom>
          <a:ln w="19050" cap="rnd">
            <a:solidFill>
              <a:srgbClr val="FA0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FD726EF-31D4-4920-9B86-9667C7A3B99E}"/>
              </a:ext>
            </a:extLst>
          </p:cNvPr>
          <p:cNvSpPr/>
          <p:nvPr/>
        </p:nvSpPr>
        <p:spPr>
          <a:xfrm>
            <a:off x="6170405" y="4158382"/>
            <a:ext cx="270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sz="1600">
                <a:latin typeface="+mj-lt"/>
              </a:rPr>
              <a:t>우선 순위 제품 </a:t>
            </a:r>
            <a:br/>
            <a:r>
              <a:rPr lang="ja-JP" sz="1600">
                <a:latin typeface="+mj-lt"/>
              </a:rPr>
              <a:t>업데이트 서비스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60CCC9A-90C2-482F-AB74-E3CD2E5CFBFF}"/>
              </a:ext>
            </a:extLst>
          </p:cNvPr>
          <p:cNvSpPr/>
          <p:nvPr/>
        </p:nvSpPr>
        <p:spPr>
          <a:xfrm rot="10800000">
            <a:off x="7431352" y="3993122"/>
            <a:ext cx="178108" cy="116799"/>
          </a:xfrm>
          <a:custGeom>
            <a:avLst/>
            <a:gdLst>
              <a:gd name="connsiteX0" fmla="*/ 193652 w 193652"/>
              <a:gd name="connsiteY0" fmla="*/ 126992 h 126992"/>
              <a:gd name="connsiteX1" fmla="*/ 0 w 193652"/>
              <a:gd name="connsiteY1" fmla="*/ 126992 h 126992"/>
              <a:gd name="connsiteX2" fmla="*/ 11475 w 193652"/>
              <a:gd name="connsiteY2" fmla="*/ 99804 h 126992"/>
              <a:gd name="connsiteX3" fmla="*/ 49470 w 193652"/>
              <a:gd name="connsiteY3" fmla="*/ 9777 h 126992"/>
              <a:gd name="connsiteX4" fmla="*/ 64113 w 193652"/>
              <a:gd name="connsiteY4" fmla="*/ 0 h 126992"/>
              <a:gd name="connsiteX5" fmla="*/ 130005 w 193652"/>
              <a:gd name="connsiteY5" fmla="*/ 0 h 126992"/>
              <a:gd name="connsiteX6" fmla="*/ 144445 w 193652"/>
              <a:gd name="connsiteY6" fmla="*/ 9777 h 126992"/>
              <a:gd name="connsiteX7" fmla="*/ 192749 w 193652"/>
              <a:gd name="connsiteY7" fmla="*/ 124842 h 126992"/>
              <a:gd name="connsiteX8" fmla="*/ 193652 w 193652"/>
              <a:gd name="connsiteY8" fmla="*/ 126992 h 126992"/>
              <a:gd name="connsiteX9" fmla="*/ 147794 w 193652"/>
              <a:gd name="connsiteY9" fmla="*/ 113440 h 126992"/>
              <a:gd name="connsiteX10" fmla="*/ 147319 w 193652"/>
              <a:gd name="connsiteY10" fmla="*/ 112308 h 126992"/>
              <a:gd name="connsiteX11" fmla="*/ 121892 w 193652"/>
              <a:gd name="connsiteY11" fmla="*/ 51739 h 126992"/>
              <a:gd name="connsiteX12" fmla="*/ 114291 w 193652"/>
              <a:gd name="connsiteY12" fmla="*/ 46593 h 126992"/>
              <a:gd name="connsiteX13" fmla="*/ 79606 w 193652"/>
              <a:gd name="connsiteY13" fmla="*/ 46593 h 126992"/>
              <a:gd name="connsiteX14" fmla="*/ 71898 w 193652"/>
              <a:gd name="connsiteY14" fmla="*/ 51739 h 126992"/>
              <a:gd name="connsiteX15" fmla="*/ 51898 w 193652"/>
              <a:gd name="connsiteY15" fmla="*/ 99128 h 126992"/>
              <a:gd name="connsiteX16" fmla="*/ 45858 w 193652"/>
              <a:gd name="connsiteY16" fmla="*/ 113440 h 126992"/>
              <a:gd name="connsiteX17" fmla="*/ 147794 w 193652"/>
              <a:gd name="connsiteY17" fmla="*/ 113440 h 12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3652" h="126992">
                <a:moveTo>
                  <a:pt x="193652" y="126992"/>
                </a:moveTo>
                <a:lnTo>
                  <a:pt x="0" y="126992"/>
                </a:lnTo>
                <a:lnTo>
                  <a:pt x="11475" y="99804"/>
                </a:lnTo>
                <a:cubicBezTo>
                  <a:pt x="22491" y="73702"/>
                  <a:pt x="35081" y="43870"/>
                  <a:pt x="49470" y="9777"/>
                </a:cubicBezTo>
                <a:cubicBezTo>
                  <a:pt x="51910" y="3870"/>
                  <a:pt x="57605" y="0"/>
                  <a:pt x="64113" y="0"/>
                </a:cubicBezTo>
                <a:cubicBezTo>
                  <a:pt x="64113" y="0"/>
                  <a:pt x="64113" y="0"/>
                  <a:pt x="130005" y="0"/>
                </a:cubicBezTo>
                <a:cubicBezTo>
                  <a:pt x="136310" y="0"/>
                  <a:pt x="142208" y="3870"/>
                  <a:pt x="144445" y="9777"/>
                </a:cubicBezTo>
                <a:cubicBezTo>
                  <a:pt x="144445" y="9777"/>
                  <a:pt x="144445" y="9777"/>
                  <a:pt x="192749" y="124842"/>
                </a:cubicBezTo>
                <a:lnTo>
                  <a:pt x="193652" y="126992"/>
                </a:lnTo>
                <a:close/>
                <a:moveTo>
                  <a:pt x="147794" y="113440"/>
                </a:moveTo>
                <a:lnTo>
                  <a:pt x="147319" y="112308"/>
                </a:lnTo>
                <a:cubicBezTo>
                  <a:pt x="121892" y="51739"/>
                  <a:pt x="121892" y="51739"/>
                  <a:pt x="121892" y="51739"/>
                </a:cubicBezTo>
                <a:cubicBezTo>
                  <a:pt x="120714" y="48630"/>
                  <a:pt x="117610" y="46593"/>
                  <a:pt x="114291" y="46593"/>
                </a:cubicBezTo>
                <a:cubicBezTo>
                  <a:pt x="79606" y="46593"/>
                  <a:pt x="79606" y="46593"/>
                  <a:pt x="79606" y="46593"/>
                </a:cubicBezTo>
                <a:cubicBezTo>
                  <a:pt x="76180" y="46593"/>
                  <a:pt x="73183" y="48630"/>
                  <a:pt x="71898" y="51739"/>
                </a:cubicBezTo>
                <a:cubicBezTo>
                  <a:pt x="64324" y="69685"/>
                  <a:pt x="57697" y="85389"/>
                  <a:pt x="51898" y="99128"/>
                </a:cubicBezTo>
                <a:lnTo>
                  <a:pt x="45858" y="113440"/>
                </a:lnTo>
                <a:lnTo>
                  <a:pt x="147794" y="113440"/>
                </a:lnTo>
                <a:close/>
              </a:path>
            </a:pathLst>
          </a:custGeom>
          <a:solidFill>
            <a:srgbClr val="FA0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Clean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DDF79BC-E1F2-41B0-BD0E-3BFDF93E7C14}"/>
              </a:ext>
            </a:extLst>
          </p:cNvPr>
          <p:cNvGrpSpPr/>
          <p:nvPr/>
        </p:nvGrpSpPr>
        <p:grpSpPr>
          <a:xfrm>
            <a:off x="3856037" y="2204039"/>
            <a:ext cx="1631116" cy="1631116"/>
            <a:chOff x="5378677" y="2730500"/>
            <a:chExt cx="2095500" cy="209550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88AF1C5-7EE4-4CD7-98D6-BFA58EDC26C2}"/>
                </a:ext>
              </a:extLst>
            </p:cNvPr>
            <p:cNvSpPr/>
            <p:nvPr/>
          </p:nvSpPr>
          <p:spPr>
            <a:xfrm>
              <a:off x="5378677" y="2730500"/>
              <a:ext cx="2095500" cy="2095500"/>
            </a:xfrm>
            <a:prstGeom prst="ellipse">
              <a:avLst/>
            </a:prstGeom>
            <a:solidFill>
              <a:srgbClr val="F4F6F8"/>
            </a:solidFill>
            <a:ln w="25400" cap="flat" cmpd="sng" algn="ctr">
              <a:noFill/>
              <a:prstDash val="solid"/>
            </a:ln>
            <a:effectLst>
              <a:outerShdw blurRad="889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SemiLight" panose="020B0403020404020204" pitchFamily="34" charset="0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9E44E3C-D6FF-4645-AE6C-314D596FB016}"/>
                </a:ext>
              </a:extLst>
            </p:cNvPr>
            <p:cNvSpPr/>
            <p:nvPr/>
          </p:nvSpPr>
          <p:spPr>
            <a:xfrm>
              <a:off x="5378677" y="2730500"/>
              <a:ext cx="2095500" cy="2095500"/>
            </a:xfrm>
            <a:prstGeom prst="ellipse">
              <a:avLst/>
            </a:prstGeom>
            <a:gradFill flip="none" rotWithShape="1">
              <a:gsLst>
                <a:gs pos="0">
                  <a:srgbClr val="EEEEEE"/>
                </a:gs>
                <a:gs pos="56000">
                  <a:srgbClr val="F4F6F8">
                    <a:alpha val="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innerShdw blurRad="63500" dist="50800" dir="13500000">
                <a:srgbClr val="FFFFFF">
                  <a:lumMod val="85000"/>
                  <a:alpha val="84000"/>
                </a:srgbClr>
              </a:innerShdw>
            </a:effectLst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SemiLight" panose="020B0403020404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590D08B4-52F0-4DD6-B5C9-F649B0FCF2B6}"/>
              </a:ext>
            </a:extLst>
          </p:cNvPr>
          <p:cNvSpPr/>
          <p:nvPr/>
        </p:nvSpPr>
        <p:spPr>
          <a:xfrm>
            <a:off x="3941307" y="2289310"/>
            <a:ext cx="1460577" cy="1460576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>
            <a:innerShdw blurRad="114300">
              <a:prstClr val="black">
                <a:alpha val="2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Clean SemiLight" panose="020B0403020404020204" pitchFamily="34" charset="0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6E91795-1386-4964-A875-11CBF39E3D30}"/>
              </a:ext>
            </a:extLst>
          </p:cNvPr>
          <p:cNvSpPr/>
          <p:nvPr/>
        </p:nvSpPr>
        <p:spPr>
          <a:xfrm>
            <a:off x="3321595" y="4732806"/>
            <a:ext cx="270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sz="1200"/>
              <a:t>악성 해킹으로부터 사용자를 보호할 수 있는 정확하고 시기 적절한 정보입니다.</a:t>
            </a:r>
          </a:p>
          <a:p>
            <a:pPr algn="ctr"/>
            <a:endParaRPr lang="en-US" sz="1200"/>
          </a:p>
          <a:p>
            <a:pPr algn="ctr"/>
            <a:r>
              <a:rPr lang="ja-JP" sz="1200">
                <a:solidFill>
                  <a:srgbClr val="308FFF"/>
                </a:solidFill>
                <a:hlinkClick r:id="rId4"/>
              </a:rPr>
              <a:t>자세히 알아보기 &gt;</a:t>
            </a:r>
            <a:endParaRPr lang="en-US" sz="1200">
              <a:solidFill>
                <a:srgbClr val="308FFF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5B9F753-1DC7-4934-975E-69ABB4BB8478}"/>
              </a:ext>
            </a:extLst>
          </p:cNvPr>
          <p:cNvCxnSpPr>
            <a:cxnSpLocks/>
          </p:cNvCxnSpPr>
          <p:nvPr/>
        </p:nvCxnSpPr>
        <p:spPr>
          <a:xfrm>
            <a:off x="3756481" y="3993123"/>
            <a:ext cx="1830228" cy="0"/>
          </a:xfrm>
          <a:prstGeom prst="line">
            <a:avLst/>
          </a:prstGeom>
          <a:ln w="19050" cap="rnd">
            <a:solidFill>
              <a:srgbClr val="FA0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0CDE5B8D-FDBF-4803-B8A6-C7DB90096ACF}"/>
              </a:ext>
            </a:extLst>
          </p:cNvPr>
          <p:cNvSpPr/>
          <p:nvPr/>
        </p:nvSpPr>
        <p:spPr>
          <a:xfrm>
            <a:off x="3321595" y="4158382"/>
            <a:ext cx="270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sz="1600">
                <a:latin typeface="+mj-lt"/>
              </a:rPr>
              <a:t>보안 알림</a:t>
            </a:r>
          </a:p>
          <a:p>
            <a:pPr algn="ctr"/>
            <a:r>
              <a:rPr lang="ja-JP" sz="1600">
                <a:latin typeface="+mj-lt"/>
              </a:rPr>
              <a:t>서비스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03B3FAD6-3CA2-4743-8D89-453FF43F7AD2}"/>
              </a:ext>
            </a:extLst>
          </p:cNvPr>
          <p:cNvSpPr/>
          <p:nvPr/>
        </p:nvSpPr>
        <p:spPr>
          <a:xfrm rot="10800000">
            <a:off x="4582542" y="3993122"/>
            <a:ext cx="178108" cy="116799"/>
          </a:xfrm>
          <a:custGeom>
            <a:avLst/>
            <a:gdLst>
              <a:gd name="connsiteX0" fmla="*/ 193652 w 193652"/>
              <a:gd name="connsiteY0" fmla="*/ 126992 h 126992"/>
              <a:gd name="connsiteX1" fmla="*/ 0 w 193652"/>
              <a:gd name="connsiteY1" fmla="*/ 126992 h 126992"/>
              <a:gd name="connsiteX2" fmla="*/ 11475 w 193652"/>
              <a:gd name="connsiteY2" fmla="*/ 99804 h 126992"/>
              <a:gd name="connsiteX3" fmla="*/ 49470 w 193652"/>
              <a:gd name="connsiteY3" fmla="*/ 9777 h 126992"/>
              <a:gd name="connsiteX4" fmla="*/ 64113 w 193652"/>
              <a:gd name="connsiteY4" fmla="*/ 0 h 126992"/>
              <a:gd name="connsiteX5" fmla="*/ 130005 w 193652"/>
              <a:gd name="connsiteY5" fmla="*/ 0 h 126992"/>
              <a:gd name="connsiteX6" fmla="*/ 144445 w 193652"/>
              <a:gd name="connsiteY6" fmla="*/ 9777 h 126992"/>
              <a:gd name="connsiteX7" fmla="*/ 192749 w 193652"/>
              <a:gd name="connsiteY7" fmla="*/ 124842 h 126992"/>
              <a:gd name="connsiteX8" fmla="*/ 193652 w 193652"/>
              <a:gd name="connsiteY8" fmla="*/ 126992 h 126992"/>
              <a:gd name="connsiteX9" fmla="*/ 147794 w 193652"/>
              <a:gd name="connsiteY9" fmla="*/ 113440 h 126992"/>
              <a:gd name="connsiteX10" fmla="*/ 147319 w 193652"/>
              <a:gd name="connsiteY10" fmla="*/ 112308 h 126992"/>
              <a:gd name="connsiteX11" fmla="*/ 121892 w 193652"/>
              <a:gd name="connsiteY11" fmla="*/ 51739 h 126992"/>
              <a:gd name="connsiteX12" fmla="*/ 114291 w 193652"/>
              <a:gd name="connsiteY12" fmla="*/ 46593 h 126992"/>
              <a:gd name="connsiteX13" fmla="*/ 79606 w 193652"/>
              <a:gd name="connsiteY13" fmla="*/ 46593 h 126992"/>
              <a:gd name="connsiteX14" fmla="*/ 71898 w 193652"/>
              <a:gd name="connsiteY14" fmla="*/ 51739 h 126992"/>
              <a:gd name="connsiteX15" fmla="*/ 51898 w 193652"/>
              <a:gd name="connsiteY15" fmla="*/ 99128 h 126992"/>
              <a:gd name="connsiteX16" fmla="*/ 45858 w 193652"/>
              <a:gd name="connsiteY16" fmla="*/ 113440 h 126992"/>
              <a:gd name="connsiteX17" fmla="*/ 147794 w 193652"/>
              <a:gd name="connsiteY17" fmla="*/ 113440 h 12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3652" h="126992">
                <a:moveTo>
                  <a:pt x="193652" y="126992"/>
                </a:moveTo>
                <a:lnTo>
                  <a:pt x="0" y="126992"/>
                </a:lnTo>
                <a:lnTo>
                  <a:pt x="11475" y="99804"/>
                </a:lnTo>
                <a:cubicBezTo>
                  <a:pt x="22491" y="73702"/>
                  <a:pt x="35081" y="43870"/>
                  <a:pt x="49470" y="9777"/>
                </a:cubicBezTo>
                <a:cubicBezTo>
                  <a:pt x="51910" y="3870"/>
                  <a:pt x="57605" y="0"/>
                  <a:pt x="64113" y="0"/>
                </a:cubicBezTo>
                <a:cubicBezTo>
                  <a:pt x="64113" y="0"/>
                  <a:pt x="64113" y="0"/>
                  <a:pt x="130005" y="0"/>
                </a:cubicBezTo>
                <a:cubicBezTo>
                  <a:pt x="136310" y="0"/>
                  <a:pt x="142208" y="3870"/>
                  <a:pt x="144445" y="9777"/>
                </a:cubicBezTo>
                <a:cubicBezTo>
                  <a:pt x="144445" y="9777"/>
                  <a:pt x="144445" y="9777"/>
                  <a:pt x="192749" y="124842"/>
                </a:cubicBezTo>
                <a:lnTo>
                  <a:pt x="193652" y="126992"/>
                </a:lnTo>
                <a:close/>
                <a:moveTo>
                  <a:pt x="147794" y="113440"/>
                </a:moveTo>
                <a:lnTo>
                  <a:pt x="147319" y="112308"/>
                </a:lnTo>
                <a:cubicBezTo>
                  <a:pt x="121892" y="51739"/>
                  <a:pt x="121892" y="51739"/>
                  <a:pt x="121892" y="51739"/>
                </a:cubicBezTo>
                <a:cubicBezTo>
                  <a:pt x="120714" y="48630"/>
                  <a:pt x="117610" y="46593"/>
                  <a:pt x="114291" y="46593"/>
                </a:cubicBezTo>
                <a:cubicBezTo>
                  <a:pt x="79606" y="46593"/>
                  <a:pt x="79606" y="46593"/>
                  <a:pt x="79606" y="46593"/>
                </a:cubicBezTo>
                <a:cubicBezTo>
                  <a:pt x="76180" y="46593"/>
                  <a:pt x="73183" y="48630"/>
                  <a:pt x="71898" y="51739"/>
                </a:cubicBezTo>
                <a:cubicBezTo>
                  <a:pt x="64324" y="69685"/>
                  <a:pt x="57697" y="85389"/>
                  <a:pt x="51898" y="99128"/>
                </a:cubicBezTo>
                <a:lnTo>
                  <a:pt x="45858" y="113440"/>
                </a:lnTo>
                <a:lnTo>
                  <a:pt x="147794" y="113440"/>
                </a:lnTo>
                <a:close/>
              </a:path>
            </a:pathLst>
          </a:custGeom>
          <a:solidFill>
            <a:srgbClr val="FA0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Clean SemiLight"/>
              <a:ea typeface="+mn-ea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CF92627-910E-4357-A5F1-1D6D15A772C4}"/>
              </a:ext>
            </a:extLst>
          </p:cNvPr>
          <p:cNvGrpSpPr/>
          <p:nvPr/>
        </p:nvGrpSpPr>
        <p:grpSpPr>
          <a:xfrm>
            <a:off x="1007227" y="2204039"/>
            <a:ext cx="1631116" cy="1631116"/>
            <a:chOff x="5378677" y="2730500"/>
            <a:chExt cx="2095500" cy="20955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3A06ABA-D872-4EDD-846B-46D1089D0219}"/>
                </a:ext>
              </a:extLst>
            </p:cNvPr>
            <p:cNvSpPr/>
            <p:nvPr/>
          </p:nvSpPr>
          <p:spPr>
            <a:xfrm>
              <a:off x="5378677" y="2730500"/>
              <a:ext cx="2095500" cy="2095500"/>
            </a:xfrm>
            <a:prstGeom prst="ellipse">
              <a:avLst/>
            </a:prstGeom>
            <a:solidFill>
              <a:srgbClr val="F4F6F8"/>
            </a:solidFill>
            <a:ln w="25400" cap="flat" cmpd="sng" algn="ctr">
              <a:noFill/>
              <a:prstDash val="solid"/>
            </a:ln>
            <a:effectLst>
              <a:outerShdw blurRad="889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SemiLight" panose="020B0403020404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78AC2AC-DADF-4A2B-9007-A8707CE77581}"/>
                </a:ext>
              </a:extLst>
            </p:cNvPr>
            <p:cNvSpPr/>
            <p:nvPr/>
          </p:nvSpPr>
          <p:spPr>
            <a:xfrm>
              <a:off x="5378677" y="2730500"/>
              <a:ext cx="2095500" cy="2095500"/>
            </a:xfrm>
            <a:prstGeom prst="ellipse">
              <a:avLst/>
            </a:prstGeom>
            <a:gradFill flip="none" rotWithShape="1">
              <a:gsLst>
                <a:gs pos="0">
                  <a:srgbClr val="EEEEEE"/>
                </a:gs>
                <a:gs pos="56000">
                  <a:srgbClr val="F4F6F8">
                    <a:alpha val="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innerShdw blurRad="63500" dist="50800" dir="13500000">
                <a:srgbClr val="FFFFFF">
                  <a:lumMod val="85000"/>
                  <a:alpha val="84000"/>
                </a:srgbClr>
              </a:innerShdw>
            </a:effectLst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SemiLight" panose="020B0403020404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DA167960-09DE-495D-8B66-278B9C41F38E}"/>
              </a:ext>
            </a:extLst>
          </p:cNvPr>
          <p:cNvSpPr/>
          <p:nvPr/>
        </p:nvSpPr>
        <p:spPr>
          <a:xfrm>
            <a:off x="1092497" y="2289310"/>
            <a:ext cx="1460577" cy="1460576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>
            <a:innerShdw blurRad="114300">
              <a:prstClr val="black">
                <a:alpha val="2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Clean SemiLight" panose="020B0403020404020204" pitchFamily="34" charset="0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B6E4F6-808A-49CF-9F47-1F0C956FF47F}"/>
              </a:ext>
            </a:extLst>
          </p:cNvPr>
          <p:cNvSpPr/>
          <p:nvPr/>
        </p:nvSpPr>
        <p:spPr>
          <a:xfrm>
            <a:off x="472785" y="4732806"/>
            <a:ext cx="270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sz="1200"/>
              <a:t>Adobe Experience Cloud의 새로운 기능과 수정 사항을 업데이트하려면 구독하십시오.</a:t>
            </a:r>
            <a:br/>
            <a:endParaRPr lang="en-US" sz="1200"/>
          </a:p>
          <a:p>
            <a:pPr algn="ctr"/>
            <a:r>
              <a:rPr lang="ja-JP" sz="1200">
                <a:solidFill>
                  <a:srgbClr val="308FFF"/>
                </a:solidFill>
                <a:hlinkClick r:id="rId5"/>
              </a:rPr>
              <a:t>자세히 알아보기 &gt;</a:t>
            </a:r>
            <a:endParaRPr lang="en-US" sz="1200">
              <a:solidFill>
                <a:srgbClr val="308FFF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684CAB9-2A3F-46CB-AF18-732C989F2B78}"/>
              </a:ext>
            </a:extLst>
          </p:cNvPr>
          <p:cNvCxnSpPr>
            <a:cxnSpLocks/>
          </p:cNvCxnSpPr>
          <p:nvPr/>
        </p:nvCxnSpPr>
        <p:spPr>
          <a:xfrm>
            <a:off x="907671" y="3993122"/>
            <a:ext cx="1830228" cy="0"/>
          </a:xfrm>
          <a:prstGeom prst="line">
            <a:avLst/>
          </a:prstGeom>
          <a:ln w="19050" cap="rnd">
            <a:solidFill>
              <a:srgbClr val="FA0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080BC6CA-5898-4248-8BC5-580BA7F562CC}"/>
              </a:ext>
            </a:extLst>
          </p:cNvPr>
          <p:cNvSpPr/>
          <p:nvPr/>
        </p:nvSpPr>
        <p:spPr>
          <a:xfrm>
            <a:off x="472785" y="4158382"/>
            <a:ext cx="270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sz="1600">
                <a:latin typeface="+mj-lt"/>
              </a:rPr>
              <a:t>Experience Cloud 릴리스 정보 – 조기 사용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55D2316-8933-4A20-9E92-E456D9A5C853}"/>
              </a:ext>
            </a:extLst>
          </p:cNvPr>
          <p:cNvSpPr/>
          <p:nvPr/>
        </p:nvSpPr>
        <p:spPr>
          <a:xfrm rot="10800000">
            <a:off x="1733731" y="3993122"/>
            <a:ext cx="178108" cy="116799"/>
          </a:xfrm>
          <a:custGeom>
            <a:avLst/>
            <a:gdLst>
              <a:gd name="connsiteX0" fmla="*/ 193652 w 193652"/>
              <a:gd name="connsiteY0" fmla="*/ 126992 h 126992"/>
              <a:gd name="connsiteX1" fmla="*/ 0 w 193652"/>
              <a:gd name="connsiteY1" fmla="*/ 126992 h 126992"/>
              <a:gd name="connsiteX2" fmla="*/ 11475 w 193652"/>
              <a:gd name="connsiteY2" fmla="*/ 99804 h 126992"/>
              <a:gd name="connsiteX3" fmla="*/ 49470 w 193652"/>
              <a:gd name="connsiteY3" fmla="*/ 9777 h 126992"/>
              <a:gd name="connsiteX4" fmla="*/ 64113 w 193652"/>
              <a:gd name="connsiteY4" fmla="*/ 0 h 126992"/>
              <a:gd name="connsiteX5" fmla="*/ 130005 w 193652"/>
              <a:gd name="connsiteY5" fmla="*/ 0 h 126992"/>
              <a:gd name="connsiteX6" fmla="*/ 144445 w 193652"/>
              <a:gd name="connsiteY6" fmla="*/ 9777 h 126992"/>
              <a:gd name="connsiteX7" fmla="*/ 192749 w 193652"/>
              <a:gd name="connsiteY7" fmla="*/ 124842 h 126992"/>
              <a:gd name="connsiteX8" fmla="*/ 193652 w 193652"/>
              <a:gd name="connsiteY8" fmla="*/ 126992 h 126992"/>
              <a:gd name="connsiteX9" fmla="*/ 147794 w 193652"/>
              <a:gd name="connsiteY9" fmla="*/ 113440 h 126992"/>
              <a:gd name="connsiteX10" fmla="*/ 147319 w 193652"/>
              <a:gd name="connsiteY10" fmla="*/ 112308 h 126992"/>
              <a:gd name="connsiteX11" fmla="*/ 121892 w 193652"/>
              <a:gd name="connsiteY11" fmla="*/ 51739 h 126992"/>
              <a:gd name="connsiteX12" fmla="*/ 114291 w 193652"/>
              <a:gd name="connsiteY12" fmla="*/ 46593 h 126992"/>
              <a:gd name="connsiteX13" fmla="*/ 79606 w 193652"/>
              <a:gd name="connsiteY13" fmla="*/ 46593 h 126992"/>
              <a:gd name="connsiteX14" fmla="*/ 71898 w 193652"/>
              <a:gd name="connsiteY14" fmla="*/ 51739 h 126992"/>
              <a:gd name="connsiteX15" fmla="*/ 51898 w 193652"/>
              <a:gd name="connsiteY15" fmla="*/ 99128 h 126992"/>
              <a:gd name="connsiteX16" fmla="*/ 45858 w 193652"/>
              <a:gd name="connsiteY16" fmla="*/ 113440 h 126992"/>
              <a:gd name="connsiteX17" fmla="*/ 147794 w 193652"/>
              <a:gd name="connsiteY17" fmla="*/ 113440 h 12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3652" h="126992">
                <a:moveTo>
                  <a:pt x="193652" y="126992"/>
                </a:moveTo>
                <a:lnTo>
                  <a:pt x="0" y="126992"/>
                </a:lnTo>
                <a:lnTo>
                  <a:pt x="11475" y="99804"/>
                </a:lnTo>
                <a:cubicBezTo>
                  <a:pt x="22491" y="73702"/>
                  <a:pt x="35081" y="43870"/>
                  <a:pt x="49470" y="9777"/>
                </a:cubicBezTo>
                <a:cubicBezTo>
                  <a:pt x="51910" y="3870"/>
                  <a:pt x="57605" y="0"/>
                  <a:pt x="64113" y="0"/>
                </a:cubicBezTo>
                <a:cubicBezTo>
                  <a:pt x="64113" y="0"/>
                  <a:pt x="64113" y="0"/>
                  <a:pt x="130005" y="0"/>
                </a:cubicBezTo>
                <a:cubicBezTo>
                  <a:pt x="136310" y="0"/>
                  <a:pt x="142208" y="3870"/>
                  <a:pt x="144445" y="9777"/>
                </a:cubicBezTo>
                <a:cubicBezTo>
                  <a:pt x="144445" y="9777"/>
                  <a:pt x="144445" y="9777"/>
                  <a:pt x="192749" y="124842"/>
                </a:cubicBezTo>
                <a:lnTo>
                  <a:pt x="193652" y="126992"/>
                </a:lnTo>
                <a:close/>
                <a:moveTo>
                  <a:pt x="147794" y="113440"/>
                </a:moveTo>
                <a:lnTo>
                  <a:pt x="147319" y="112308"/>
                </a:lnTo>
                <a:cubicBezTo>
                  <a:pt x="121892" y="51739"/>
                  <a:pt x="121892" y="51739"/>
                  <a:pt x="121892" y="51739"/>
                </a:cubicBezTo>
                <a:cubicBezTo>
                  <a:pt x="120714" y="48630"/>
                  <a:pt x="117610" y="46593"/>
                  <a:pt x="114291" y="46593"/>
                </a:cubicBezTo>
                <a:cubicBezTo>
                  <a:pt x="79606" y="46593"/>
                  <a:pt x="79606" y="46593"/>
                  <a:pt x="79606" y="46593"/>
                </a:cubicBezTo>
                <a:cubicBezTo>
                  <a:pt x="76180" y="46593"/>
                  <a:pt x="73183" y="48630"/>
                  <a:pt x="71898" y="51739"/>
                </a:cubicBezTo>
                <a:cubicBezTo>
                  <a:pt x="64324" y="69685"/>
                  <a:pt x="57697" y="85389"/>
                  <a:pt x="51898" y="99128"/>
                </a:cubicBezTo>
                <a:lnTo>
                  <a:pt x="45858" y="113440"/>
                </a:lnTo>
                <a:lnTo>
                  <a:pt x="147794" y="113440"/>
                </a:lnTo>
                <a:close/>
              </a:path>
            </a:pathLst>
          </a:custGeom>
          <a:solidFill>
            <a:srgbClr val="FA0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Clean SemiLight"/>
              <a:ea typeface="+mn-ea"/>
              <a:cs typeface="+mn-cs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C9DFC524-0BE5-41CD-94CD-6BD6F059A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6894" y="2699618"/>
            <a:ext cx="673885" cy="70935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1BFE7EC-5E91-4526-BDB6-2D08B4BFCF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04136" y="2764815"/>
            <a:ext cx="535116" cy="64214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71C6221A-1A2F-4F4B-AC36-1BD7FC9ECE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83576" y="2721133"/>
            <a:ext cx="709354" cy="70935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A91ECF9D-8BC7-469C-9B23-373731A9F1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39945" y="2764815"/>
            <a:ext cx="655376" cy="54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87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746AB9F-A9A4-4217-B586-17F171CBBF03}"/>
              </a:ext>
            </a:extLst>
          </p:cNvPr>
          <p:cNvSpPr/>
          <p:nvPr/>
        </p:nvSpPr>
        <p:spPr>
          <a:xfrm>
            <a:off x="0" y="0"/>
            <a:ext cx="12186960" cy="1905000"/>
          </a:xfrm>
          <a:prstGeom prst="rect">
            <a:avLst/>
          </a:prstGeom>
          <a:solidFill>
            <a:srgbClr val="FA0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C4C541E7-283B-4451-8C59-12BCB7F06E1D}"/>
              </a:ext>
            </a:extLst>
          </p:cNvPr>
          <p:cNvSpPr txBox="1">
            <a:spLocks/>
          </p:cNvSpPr>
          <p:nvPr/>
        </p:nvSpPr>
        <p:spPr>
          <a:xfrm>
            <a:off x="3033854" y="449283"/>
            <a:ext cx="9022650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dobe Clean" charset="0"/>
                <a:ea typeface="Adobe Clean" charset="0"/>
                <a:cs typeface="Adobe Cle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dobe Clean" charset="0"/>
                <a:ea typeface="Adobe Clean" charset="0"/>
                <a:cs typeface="Adobe Clea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dobe Clean" charset="0"/>
                <a:ea typeface="Adobe Clean" charset="0"/>
                <a:cs typeface="Adobe Clean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Adobe Clean" charset="0"/>
                <a:ea typeface="Adobe Clean" charset="0"/>
                <a:cs typeface="Adobe Clean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Adobe Clean" charset="0"/>
                <a:ea typeface="Adobe Clean" charset="0"/>
                <a:cs typeface="Adobe Cle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126">
              <a:lnSpc>
                <a:spcPts val="2400"/>
              </a:lnSpc>
              <a:buNone/>
              <a:defRPr/>
            </a:pPr>
            <a:r>
              <a:rPr lang="ja-JP" sz="2000">
                <a:solidFill>
                  <a:srgbClr val="00B0F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Experience League</a:t>
            </a:r>
            <a:r>
              <a:rPr lang="ja-JP" sz="2000">
                <a:latin typeface="+mn-lt"/>
              </a:rPr>
              <a:t>는 고객이 자기 주도 및 강의식 교육, 커뮤니티 및 기타 기술 지원 옵션이 포함된 개인 맞춤형 성공 경로를 따라가며 </a:t>
            </a:r>
            <a:r>
              <a:rPr lang="ja-JP" sz="2000">
                <a:latin typeface="+mj-lt"/>
              </a:rPr>
              <a:t>학습하고, 교류하고, 성장할 수 있는 통합된 공간입니다.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B5D512-45E8-4181-A9FA-503C747BA99A}"/>
              </a:ext>
            </a:extLst>
          </p:cNvPr>
          <p:cNvGrpSpPr/>
          <p:nvPr/>
        </p:nvGrpSpPr>
        <p:grpSpPr>
          <a:xfrm>
            <a:off x="374473" y="353624"/>
            <a:ext cx="2659381" cy="1294110"/>
            <a:chOff x="307088" y="439688"/>
            <a:chExt cx="2659381" cy="129411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0D706D0-DC4E-4FC5-A563-21D7FF614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213" y="439688"/>
              <a:ext cx="2073836" cy="577153"/>
            </a:xfrm>
            <a:prstGeom prst="rect">
              <a:avLst/>
            </a:prstGeom>
          </p:spPr>
        </p:pic>
        <p:sp>
          <p:nvSpPr>
            <p:cNvPr id="65" name="Subtitle 2">
              <a:hlinkClick r:id="rId2"/>
              <a:extLst>
                <a:ext uri="{FF2B5EF4-FFF2-40B4-BE49-F238E27FC236}">
                  <a16:creationId xmlns:a16="http://schemas.microsoft.com/office/drawing/2014/main" id="{229D1823-1BEB-4260-B460-54282F1916DB}"/>
                </a:ext>
              </a:extLst>
            </p:cNvPr>
            <p:cNvSpPr txBox="1">
              <a:spLocks/>
            </p:cNvSpPr>
            <p:nvPr/>
          </p:nvSpPr>
          <p:spPr>
            <a:xfrm>
              <a:off x="565805" y="1429394"/>
              <a:ext cx="2208651" cy="30440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bg1"/>
                  </a:solidFill>
                  <a:latin typeface="Adobe Clean" charset="0"/>
                  <a:ea typeface="Adobe Clean" charset="0"/>
                  <a:cs typeface="Adobe Clea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bg1"/>
                  </a:solidFill>
                  <a:latin typeface="Adobe Clean" charset="0"/>
                  <a:ea typeface="Adobe Clean" charset="0"/>
                  <a:cs typeface="Adobe Clean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bg1"/>
                  </a:solidFill>
                  <a:latin typeface="Adobe Clean" charset="0"/>
                  <a:ea typeface="Adobe Clean" charset="0"/>
                  <a:cs typeface="Adobe Clean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bg1"/>
                  </a:solidFill>
                  <a:latin typeface="Adobe Clean" charset="0"/>
                  <a:ea typeface="Adobe Clean" charset="0"/>
                  <a:cs typeface="Adobe Clean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bg1"/>
                  </a:solidFill>
                  <a:latin typeface="Adobe Clean" charset="0"/>
                  <a:ea typeface="Adobe Clean" charset="0"/>
                  <a:cs typeface="Adobe Clean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126">
                <a:lnSpc>
                  <a:spcPct val="120000"/>
                </a:lnSpc>
                <a:buNone/>
                <a:defRPr/>
              </a:pPr>
              <a:r>
                <a:rPr lang="ja-JP" sz="1200">
                  <a:solidFill>
                    <a:srgbClr val="00B0F0"/>
                  </a:solidFill>
                  <a:latin typeface="+mn-lt"/>
                </a:rPr>
                <a:t>experienceleague.adobe.com</a:t>
              </a:r>
            </a:p>
          </p:txBody>
        </p:sp>
        <p:sp>
          <p:nvSpPr>
            <p:cNvPr id="66" name="TextBox 7">
              <a:extLst>
                <a:ext uri="{FF2B5EF4-FFF2-40B4-BE49-F238E27FC236}">
                  <a16:creationId xmlns:a16="http://schemas.microsoft.com/office/drawing/2014/main" id="{23C74CAD-74B2-4F7B-BE8C-2BB7D61986DD}"/>
                </a:ext>
              </a:extLst>
            </p:cNvPr>
            <p:cNvSpPr txBox="1"/>
            <p:nvPr/>
          </p:nvSpPr>
          <p:spPr>
            <a:xfrm>
              <a:off x="307088" y="1046129"/>
              <a:ext cx="26593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ja-JP" sz="1400">
                  <a:solidFill>
                    <a:schemeClr val="bg1"/>
                  </a:solidFill>
                  <a:latin typeface="Adobe Clean" charset="0"/>
                </a:rPr>
                <a:t>학습.교류.확장.</a:t>
              </a: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8B298C5D-2954-4098-A358-2603D8033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4213" y="1496154"/>
              <a:ext cx="185483" cy="18548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18FF58-C9BF-467F-83BE-DA00682A4D75}"/>
              </a:ext>
            </a:extLst>
          </p:cNvPr>
          <p:cNvGrpSpPr/>
          <p:nvPr/>
        </p:nvGrpSpPr>
        <p:grpSpPr>
          <a:xfrm>
            <a:off x="374473" y="2428388"/>
            <a:ext cx="11430529" cy="2492391"/>
            <a:chOff x="374473" y="2923244"/>
            <a:chExt cx="11430529" cy="249239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7343756-52E8-443E-A61E-5AC7FE57AAC9}"/>
                </a:ext>
              </a:extLst>
            </p:cNvPr>
            <p:cNvGrpSpPr/>
            <p:nvPr/>
          </p:nvGrpSpPr>
          <p:grpSpPr>
            <a:xfrm>
              <a:off x="374473" y="2923244"/>
              <a:ext cx="2695966" cy="2492391"/>
              <a:chOff x="559994" y="2923244"/>
              <a:chExt cx="2695966" cy="2492391"/>
            </a:xfrm>
          </p:grpSpPr>
          <p:pic>
            <p:nvPicPr>
              <p:cNvPr id="78" name="Picture 77" descr="휴대전화 스크린샷&#10;&#10;자동으로 생성된 설명">
                <a:extLst>
                  <a:ext uri="{FF2B5EF4-FFF2-40B4-BE49-F238E27FC236}">
                    <a16:creationId xmlns:a16="http://schemas.microsoft.com/office/drawing/2014/main" id="{BBBF9639-1462-430D-85A6-5BE964369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7118" y="2923244"/>
                <a:ext cx="2600905" cy="1789393"/>
              </a:xfrm>
              <a:prstGeom prst="rect">
                <a:avLst/>
              </a:prstGeom>
            </p:spPr>
          </p:pic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60F81C2B-1134-4DD3-822F-010A9F56D55B}"/>
                  </a:ext>
                </a:extLst>
              </p:cNvPr>
              <p:cNvGrpSpPr/>
              <p:nvPr/>
            </p:nvGrpSpPr>
            <p:grpSpPr>
              <a:xfrm>
                <a:off x="559994" y="4882780"/>
                <a:ext cx="2695966" cy="532855"/>
                <a:chOff x="4000500" y="1895754"/>
                <a:chExt cx="1000125" cy="2664807"/>
              </a:xfrm>
            </p:grpSpPr>
            <p:sp>
              <p:nvSpPr>
                <p:cNvPr id="102" name="Rectangle: Rounded Corners 101">
                  <a:extLst>
                    <a:ext uri="{FF2B5EF4-FFF2-40B4-BE49-F238E27FC236}">
                      <a16:creationId xmlns:a16="http://schemas.microsoft.com/office/drawing/2014/main" id="{708B9BC0-EE32-484A-B88F-2ABBACF73F60}"/>
                    </a:ext>
                  </a:extLst>
                </p:cNvPr>
                <p:cNvSpPr/>
                <p:nvPr/>
              </p:nvSpPr>
              <p:spPr>
                <a:xfrm>
                  <a:off x="4000500" y="1895754"/>
                  <a:ext cx="1000125" cy="26648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EA6AE"/>
                </a:solidFill>
                <a:ln w="25400" cap="flat" cmpd="sng" algn="ctr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ExtraBold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Rectangle: Rounded Corners 102">
                  <a:extLst>
                    <a:ext uri="{FF2B5EF4-FFF2-40B4-BE49-F238E27FC236}">
                      <a16:creationId xmlns:a16="http://schemas.microsoft.com/office/drawing/2014/main" id="{F3E0046E-E51A-463D-A83C-6106C9E4C01B}"/>
                    </a:ext>
                  </a:extLst>
                </p:cNvPr>
                <p:cNvSpPr/>
                <p:nvPr/>
              </p:nvSpPr>
              <p:spPr>
                <a:xfrm>
                  <a:off x="4000500" y="1895754"/>
                  <a:ext cx="1000125" cy="26648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4F6F8">
                    <a:alpha val="1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txBody>
                <a:bodyPr rtlCol="0" anchor="ctr"/>
                <a:lstStyle/>
                <a:p>
                  <a:pPr algn="ctr"/>
                  <a:r>
                    <a:rPr lang="ja-JP" sz="1400" kern="0">
                      <a:solidFill>
                        <a:srgbClr val="FFFFFF"/>
                      </a:solidFill>
                      <a:latin typeface="Adobe Clean ExtraBold"/>
                    </a:rPr>
                    <a:t>Adobe 전문가가 설계한</a:t>
                  </a:r>
                </a:p>
                <a:p>
                  <a:pPr algn="ctr"/>
                  <a:r>
                    <a:rPr lang="ja-JP" sz="1400" kern="0">
                      <a:solidFill>
                        <a:srgbClr val="FFFFFF"/>
                      </a:solidFill>
                      <a:latin typeface="Adobe Clean ExtraBold"/>
                    </a:rPr>
                    <a:t>안내형 학습</a:t>
                  </a:r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D3577BA-338A-4D3D-A4AC-1CD062E69349}"/>
                </a:ext>
              </a:extLst>
            </p:cNvPr>
            <p:cNvGrpSpPr/>
            <p:nvPr/>
          </p:nvGrpSpPr>
          <p:grpSpPr>
            <a:xfrm>
              <a:off x="3291340" y="2941094"/>
              <a:ext cx="2716592" cy="2474541"/>
              <a:chOff x="3351538" y="2941094"/>
              <a:chExt cx="2716592" cy="2474541"/>
            </a:xfrm>
          </p:grpSpPr>
          <p:pic>
            <p:nvPicPr>
              <p:cNvPr id="77" name="Picture 76" descr="휴대전화 스크린샷&#10;&#10;자동으로 생성된 설명">
                <a:extLst>
                  <a:ext uri="{FF2B5EF4-FFF2-40B4-BE49-F238E27FC236}">
                    <a16:creationId xmlns:a16="http://schemas.microsoft.com/office/drawing/2014/main" id="{5B101A38-10F3-4644-9996-AE08265D53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72164" y="2941094"/>
                <a:ext cx="2695966" cy="1795019"/>
              </a:xfrm>
              <a:prstGeom prst="rect">
                <a:avLst/>
              </a:prstGeom>
            </p:spPr>
          </p:pic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D20D0F2B-1550-4FF2-9734-592FD2C31772}"/>
                  </a:ext>
                </a:extLst>
              </p:cNvPr>
              <p:cNvGrpSpPr/>
              <p:nvPr/>
            </p:nvGrpSpPr>
            <p:grpSpPr>
              <a:xfrm>
                <a:off x="3351538" y="4882780"/>
                <a:ext cx="2695966" cy="532855"/>
                <a:chOff x="4000500" y="1895754"/>
                <a:chExt cx="1000125" cy="2664807"/>
              </a:xfrm>
            </p:grpSpPr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id="{6FDF2693-DADE-4F5E-95CF-69D37CEDD32A}"/>
                    </a:ext>
                  </a:extLst>
                </p:cNvPr>
                <p:cNvSpPr/>
                <p:nvPr/>
              </p:nvSpPr>
              <p:spPr>
                <a:xfrm>
                  <a:off x="4000500" y="1895754"/>
                  <a:ext cx="1000125" cy="26648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EA6AE"/>
                </a:solidFill>
                <a:ln w="25400" cap="flat" cmpd="sng" algn="ctr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ExtraBold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952FD7F4-25DF-4A58-A972-EDFF964B39CE}"/>
                    </a:ext>
                  </a:extLst>
                </p:cNvPr>
                <p:cNvSpPr/>
                <p:nvPr/>
              </p:nvSpPr>
              <p:spPr>
                <a:xfrm>
                  <a:off x="4000500" y="1895754"/>
                  <a:ext cx="1000125" cy="26648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4F6F8">
                    <a:alpha val="1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txBody>
                <a:bodyPr rtlCol="0" anchor="ctr"/>
                <a:lstStyle/>
                <a:p>
                  <a:pPr algn="ctr"/>
                  <a:r>
                    <a:rPr lang="ja-JP" sz="1400" kern="0" dirty="0">
                      <a:solidFill>
                        <a:srgbClr val="FFFFFF"/>
                      </a:solidFill>
                      <a:latin typeface="Adobe Clean ExtraBold"/>
                    </a:rPr>
                    <a:t>제품 </a:t>
                  </a:r>
                  <a:r>
                    <a:rPr lang="ko-KR" altLang="en-US" sz="1400" kern="0" dirty="0">
                      <a:solidFill>
                        <a:srgbClr val="FFFFFF"/>
                      </a:solidFill>
                      <a:latin typeface="Adobe Clean ExtraBold"/>
                    </a:rPr>
                    <a:t>안내서</a:t>
                  </a:r>
                  <a:r>
                    <a:rPr lang="ja-JP" sz="1400" kern="0" dirty="0">
                      <a:solidFill>
                        <a:srgbClr val="FFFFFF"/>
                      </a:solidFill>
                      <a:latin typeface="Adobe Clean ExtraBold"/>
                    </a:rPr>
                    <a:t>와 지원 문서를 통한 빠른 답변</a:t>
                  </a: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BF7D28E-F9D4-4775-84F2-9BC8C88D533B}"/>
                </a:ext>
              </a:extLst>
            </p:cNvPr>
            <p:cNvGrpSpPr/>
            <p:nvPr/>
          </p:nvGrpSpPr>
          <p:grpSpPr>
            <a:xfrm>
              <a:off x="6208207" y="2941094"/>
              <a:ext cx="2695966" cy="2474541"/>
              <a:chOff x="6146637" y="2941094"/>
              <a:chExt cx="2695966" cy="2474541"/>
            </a:xfrm>
          </p:grpSpPr>
          <p:pic>
            <p:nvPicPr>
              <p:cNvPr id="76" name="Picture 75" descr="컴퓨터 스크린샷&#10;&#10;자동으로 생성된 설명">
                <a:extLst>
                  <a:ext uri="{FF2B5EF4-FFF2-40B4-BE49-F238E27FC236}">
                    <a16:creationId xmlns:a16="http://schemas.microsoft.com/office/drawing/2014/main" id="{799979D2-39D6-4ECA-B057-F8ABA8DFDF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47663" y="2941094"/>
                <a:ext cx="2603134" cy="1795020"/>
              </a:xfrm>
              <a:prstGeom prst="rect">
                <a:avLst/>
              </a:prstGeom>
            </p:spPr>
          </p:pic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5D088AB2-AB43-482D-9838-7F94F06F1542}"/>
                  </a:ext>
                </a:extLst>
              </p:cNvPr>
              <p:cNvGrpSpPr/>
              <p:nvPr/>
            </p:nvGrpSpPr>
            <p:grpSpPr>
              <a:xfrm>
                <a:off x="6146637" y="4882780"/>
                <a:ext cx="2695966" cy="532855"/>
                <a:chOff x="4000500" y="1895754"/>
                <a:chExt cx="1000125" cy="2664807"/>
              </a:xfrm>
            </p:grpSpPr>
            <p:sp>
              <p:nvSpPr>
                <p:cNvPr id="108" name="Rectangle: Rounded Corners 107">
                  <a:extLst>
                    <a:ext uri="{FF2B5EF4-FFF2-40B4-BE49-F238E27FC236}">
                      <a16:creationId xmlns:a16="http://schemas.microsoft.com/office/drawing/2014/main" id="{206BD7F7-7DBF-469A-A416-28D33827A4AF}"/>
                    </a:ext>
                  </a:extLst>
                </p:cNvPr>
                <p:cNvSpPr/>
                <p:nvPr/>
              </p:nvSpPr>
              <p:spPr>
                <a:xfrm>
                  <a:off x="4000500" y="1895754"/>
                  <a:ext cx="1000125" cy="26648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EA6AE"/>
                </a:solidFill>
                <a:ln w="25400" cap="flat" cmpd="sng" algn="ctr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ExtraBold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Rectangle: Rounded Corners 108">
                  <a:extLst>
                    <a:ext uri="{FF2B5EF4-FFF2-40B4-BE49-F238E27FC236}">
                      <a16:creationId xmlns:a16="http://schemas.microsoft.com/office/drawing/2014/main" id="{A126F1FD-285B-4E86-84C2-7555D3F9FAEF}"/>
                    </a:ext>
                  </a:extLst>
                </p:cNvPr>
                <p:cNvSpPr/>
                <p:nvPr/>
              </p:nvSpPr>
              <p:spPr>
                <a:xfrm>
                  <a:off x="4000500" y="1895754"/>
                  <a:ext cx="1000125" cy="26648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4F6F8">
                    <a:alpha val="1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txBody>
                <a:bodyPr rtlCol="0" anchor="ctr"/>
                <a:lstStyle/>
                <a:p>
                  <a:pPr algn="ctr"/>
                  <a:r>
                    <a:rPr lang="ja-JP" sz="1400" kern="0">
                      <a:solidFill>
                        <a:srgbClr val="FFFFFF"/>
                      </a:solidFill>
                      <a:latin typeface="Adobe Clean ExtraBold"/>
                    </a:rPr>
                    <a:t>전문가 </a:t>
                  </a:r>
                  <a:br/>
                  <a:r>
                    <a:rPr lang="ja-JP" sz="1400" kern="0">
                      <a:solidFill>
                        <a:srgbClr val="FFFFFF"/>
                      </a:solidFill>
                      <a:latin typeface="Adobe Clean ExtraBold"/>
                    </a:rPr>
                    <a:t>및 동료 커뮤니티 </a:t>
                  </a:r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A37595F-C125-4331-AAB8-6242796C431C}"/>
                </a:ext>
              </a:extLst>
            </p:cNvPr>
            <p:cNvGrpSpPr/>
            <p:nvPr/>
          </p:nvGrpSpPr>
          <p:grpSpPr>
            <a:xfrm>
              <a:off x="9109036" y="2941094"/>
              <a:ext cx="2695966" cy="2474541"/>
              <a:chOff x="8924855" y="2941094"/>
              <a:chExt cx="2695966" cy="2474541"/>
            </a:xfrm>
          </p:grpSpPr>
          <p:pic>
            <p:nvPicPr>
              <p:cNvPr id="79" name="Picture 78" descr="소셜 미디어 게시물 스크린샷&#10;&#10;자동으로 생성된 설명">
                <a:extLst>
                  <a:ext uri="{FF2B5EF4-FFF2-40B4-BE49-F238E27FC236}">
                    <a16:creationId xmlns:a16="http://schemas.microsoft.com/office/drawing/2014/main" id="{033E2C93-2D4A-4B2D-BDD5-B1920571B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14111" y="2941094"/>
                <a:ext cx="2532111" cy="1795020"/>
              </a:xfrm>
              <a:prstGeom prst="rect">
                <a:avLst/>
              </a:prstGeom>
            </p:spPr>
          </p:pic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12975C98-F861-4004-B9B8-3CB0F8C35870}"/>
                  </a:ext>
                </a:extLst>
              </p:cNvPr>
              <p:cNvGrpSpPr/>
              <p:nvPr/>
            </p:nvGrpSpPr>
            <p:grpSpPr>
              <a:xfrm>
                <a:off x="8924855" y="4882780"/>
                <a:ext cx="2695966" cy="532855"/>
                <a:chOff x="4000500" y="1895754"/>
                <a:chExt cx="1000125" cy="2664807"/>
              </a:xfrm>
            </p:grpSpPr>
            <p:sp>
              <p:nvSpPr>
                <p:cNvPr id="111" name="Rectangle: Rounded Corners 110">
                  <a:extLst>
                    <a:ext uri="{FF2B5EF4-FFF2-40B4-BE49-F238E27FC236}">
                      <a16:creationId xmlns:a16="http://schemas.microsoft.com/office/drawing/2014/main" id="{351454C1-F3C0-41F1-820A-0090B14824FB}"/>
                    </a:ext>
                  </a:extLst>
                </p:cNvPr>
                <p:cNvSpPr/>
                <p:nvPr/>
              </p:nvSpPr>
              <p:spPr>
                <a:xfrm>
                  <a:off x="4000500" y="1895754"/>
                  <a:ext cx="1000125" cy="26648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EA6AE"/>
                </a:solidFill>
                <a:ln w="25400" cap="flat" cmpd="sng" algn="ctr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ExtraBold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Rectangle: Rounded Corners 111">
                  <a:extLst>
                    <a:ext uri="{FF2B5EF4-FFF2-40B4-BE49-F238E27FC236}">
                      <a16:creationId xmlns:a16="http://schemas.microsoft.com/office/drawing/2014/main" id="{827F0E85-4733-479A-A0A7-DE84B09F2B5F}"/>
                    </a:ext>
                  </a:extLst>
                </p:cNvPr>
                <p:cNvSpPr/>
                <p:nvPr/>
              </p:nvSpPr>
              <p:spPr>
                <a:xfrm>
                  <a:off x="4000500" y="1895754"/>
                  <a:ext cx="1000125" cy="26648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4F6F8">
                    <a:alpha val="1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txBody>
                <a:bodyPr rtlCol="0" anchor="ctr"/>
                <a:lstStyle/>
                <a:p>
                  <a:pPr algn="ctr"/>
                  <a:r>
                    <a:rPr lang="ja-JP" sz="1400" kern="0">
                      <a:solidFill>
                        <a:srgbClr val="FFFFFF"/>
                      </a:solidFill>
                      <a:latin typeface="Adobe Clean ExtraBold"/>
                    </a:rPr>
                    <a:t>온라인 지원</a:t>
                  </a:r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0CBDE2B-4B7D-419A-85BC-66C64A1C52AB}"/>
              </a:ext>
            </a:extLst>
          </p:cNvPr>
          <p:cNvGrpSpPr/>
          <p:nvPr/>
        </p:nvGrpSpPr>
        <p:grpSpPr>
          <a:xfrm>
            <a:off x="374473" y="5159473"/>
            <a:ext cx="11435118" cy="1106538"/>
            <a:chOff x="374473" y="5245537"/>
            <a:chExt cx="11435118" cy="110653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3FEEEF0-94BC-4133-897F-2AC2645CF788}"/>
                </a:ext>
              </a:extLst>
            </p:cNvPr>
            <p:cNvGrpSpPr/>
            <p:nvPr/>
          </p:nvGrpSpPr>
          <p:grpSpPr>
            <a:xfrm>
              <a:off x="6193936" y="5245537"/>
              <a:ext cx="5615655" cy="1106538"/>
              <a:chOff x="5944114" y="5234779"/>
              <a:chExt cx="5615655" cy="1106538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B019E9AB-F491-44F5-8E5D-756C1276A32B}"/>
                  </a:ext>
                </a:extLst>
              </p:cNvPr>
              <p:cNvGrpSpPr/>
              <p:nvPr/>
            </p:nvGrpSpPr>
            <p:grpSpPr>
              <a:xfrm rot="16200000">
                <a:off x="8198673" y="2980220"/>
                <a:ext cx="1106538" cy="5615655"/>
                <a:chOff x="4000500" y="1895754"/>
                <a:chExt cx="1000125" cy="2664807"/>
              </a:xfrm>
            </p:grpSpPr>
            <p:sp>
              <p:nvSpPr>
                <p:cNvPr id="130" name="Rectangle: Rounded Corners 129">
                  <a:extLst>
                    <a:ext uri="{FF2B5EF4-FFF2-40B4-BE49-F238E27FC236}">
                      <a16:creationId xmlns:a16="http://schemas.microsoft.com/office/drawing/2014/main" id="{1D0A2112-9352-462B-881A-E2D3E7EA0EF4}"/>
                    </a:ext>
                  </a:extLst>
                </p:cNvPr>
                <p:cNvSpPr/>
                <p:nvPr/>
              </p:nvSpPr>
              <p:spPr>
                <a:xfrm>
                  <a:off x="4000500" y="1895754"/>
                  <a:ext cx="1000125" cy="26648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4F6F8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SemiLight" panose="020B0403020404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ctangle: Rounded Corners 130">
                  <a:extLst>
                    <a:ext uri="{FF2B5EF4-FFF2-40B4-BE49-F238E27FC236}">
                      <a16:creationId xmlns:a16="http://schemas.microsoft.com/office/drawing/2014/main" id="{73B6D0CC-44FB-4F6B-B17D-B37E5F90CCC6}"/>
                    </a:ext>
                  </a:extLst>
                </p:cNvPr>
                <p:cNvSpPr/>
                <p:nvPr/>
              </p:nvSpPr>
              <p:spPr>
                <a:xfrm>
                  <a:off x="4000500" y="1895754"/>
                  <a:ext cx="1000125" cy="26648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4F6F8">
                    <a:alpha val="10000"/>
                  </a:srgb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SemiLight" panose="020B0403020404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A515AF5E-296F-48A3-B89C-BE6208DC816E}"/>
                  </a:ext>
                </a:extLst>
              </p:cNvPr>
              <p:cNvGrpSpPr/>
              <p:nvPr/>
            </p:nvGrpSpPr>
            <p:grpSpPr>
              <a:xfrm>
                <a:off x="6129243" y="5336614"/>
                <a:ext cx="902866" cy="902866"/>
                <a:chOff x="698214" y="1577347"/>
                <a:chExt cx="1951666" cy="1951666"/>
              </a:xfrm>
            </p:grpSpPr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F131FAB9-B730-47E4-B57F-B13A69B55E2B}"/>
                    </a:ext>
                  </a:extLst>
                </p:cNvPr>
                <p:cNvGrpSpPr/>
                <p:nvPr/>
              </p:nvGrpSpPr>
              <p:grpSpPr>
                <a:xfrm>
                  <a:off x="698214" y="1577347"/>
                  <a:ext cx="1951666" cy="1951666"/>
                  <a:chOff x="5378677" y="2730500"/>
                  <a:chExt cx="2095500" cy="2095500"/>
                </a:xfrm>
              </p:grpSpPr>
              <p:sp>
                <p:nvSpPr>
                  <p:cNvPr id="128" name="Oval 127">
                    <a:extLst>
                      <a:ext uri="{FF2B5EF4-FFF2-40B4-BE49-F238E27FC236}">
                        <a16:creationId xmlns:a16="http://schemas.microsoft.com/office/drawing/2014/main" id="{41408FD4-C0C8-487E-AF71-E2DE56C14D9D}"/>
                      </a:ext>
                    </a:extLst>
                  </p:cNvPr>
                  <p:cNvSpPr/>
                  <p:nvPr/>
                </p:nvSpPr>
                <p:spPr>
                  <a:xfrm>
                    <a:off x="5378677" y="2730500"/>
                    <a:ext cx="2095500" cy="2095500"/>
                  </a:xfrm>
                  <a:prstGeom prst="ellipse">
                    <a:avLst/>
                  </a:prstGeom>
                  <a:solidFill>
                    <a:srgbClr val="F4F6F8"/>
                  </a:solidFill>
                  <a:ln>
                    <a:noFill/>
                  </a:ln>
                  <a:effectLst>
                    <a:outerShdw blurRad="889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dobe Clean SemiLight" panose="020B0403020404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E07B6815-FA24-498C-A321-3E8202F2BFA7}"/>
                      </a:ext>
                    </a:extLst>
                  </p:cNvPr>
                  <p:cNvSpPr/>
                  <p:nvPr/>
                </p:nvSpPr>
                <p:spPr>
                  <a:xfrm>
                    <a:off x="5378677" y="2730500"/>
                    <a:ext cx="2095500" cy="20955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EEEEEE"/>
                      </a:gs>
                      <a:gs pos="56000">
                        <a:srgbClr val="F4F6F8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63500" dist="50800" dir="13500000">
                      <a:schemeClr val="bg1">
                        <a:lumMod val="85000"/>
                        <a:alpha val="84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dobe Clean SemiLight" panose="020B040302040402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4CC35FDD-7E03-4C35-9C1C-A03B95A608F0}"/>
                    </a:ext>
                  </a:extLst>
                </p:cNvPr>
                <p:cNvSpPr/>
                <p:nvPr/>
              </p:nvSpPr>
              <p:spPr>
                <a:xfrm>
                  <a:off x="838053" y="1717186"/>
                  <a:ext cx="1671988" cy="167198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>
                      <a:alpha val="2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SemiLight" panose="020B0403020404020204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FD63EC46-EF57-4680-99AF-7482E9ACF377}"/>
                  </a:ext>
                </a:extLst>
              </p:cNvPr>
              <p:cNvSpPr/>
              <p:nvPr/>
            </p:nvSpPr>
            <p:spPr>
              <a:xfrm>
                <a:off x="7117083" y="5430068"/>
                <a:ext cx="3958487" cy="374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2200"/>
                  </a:lnSpc>
                  <a:defRPr/>
                </a:pPr>
                <a:r>
                  <a:rPr lang="ja-JP" sz="2000" b="1">
                    <a:solidFill>
                      <a:srgbClr val="000000"/>
                    </a:solidFill>
                    <a:latin typeface="Adobe Clean"/>
                  </a:rPr>
                  <a:t>모빌리티가 뛰어난 Experience League!</a:t>
                </a: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BE7666FA-8700-45B0-9A1A-323BF2399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436310" y="5538328"/>
                <a:ext cx="297978" cy="498789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0B69EC7-0E04-4596-A8F7-CAAAABB834E9}"/>
                </a:ext>
              </a:extLst>
            </p:cNvPr>
            <p:cNvGrpSpPr/>
            <p:nvPr/>
          </p:nvGrpSpPr>
          <p:grpSpPr>
            <a:xfrm>
              <a:off x="374473" y="5245537"/>
              <a:ext cx="5615658" cy="1106538"/>
              <a:chOff x="382413" y="5234779"/>
              <a:chExt cx="5615658" cy="1106538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3385FA19-E422-400C-8542-268CC4C7C61D}"/>
                  </a:ext>
                </a:extLst>
              </p:cNvPr>
              <p:cNvGrpSpPr/>
              <p:nvPr/>
            </p:nvGrpSpPr>
            <p:grpSpPr>
              <a:xfrm rot="16200000">
                <a:off x="2636973" y="2980219"/>
                <a:ext cx="1106538" cy="5615658"/>
                <a:chOff x="4000500" y="1895754"/>
                <a:chExt cx="1000125" cy="2664807"/>
              </a:xfrm>
            </p:grpSpPr>
            <p:sp>
              <p:nvSpPr>
                <p:cNvPr id="114" name="Rectangle: Rounded Corners 113">
                  <a:extLst>
                    <a:ext uri="{FF2B5EF4-FFF2-40B4-BE49-F238E27FC236}">
                      <a16:creationId xmlns:a16="http://schemas.microsoft.com/office/drawing/2014/main" id="{5BD63B6B-FFB1-45EA-A055-872CB7AB2574}"/>
                    </a:ext>
                  </a:extLst>
                </p:cNvPr>
                <p:cNvSpPr/>
                <p:nvPr/>
              </p:nvSpPr>
              <p:spPr>
                <a:xfrm>
                  <a:off x="4000500" y="1895754"/>
                  <a:ext cx="1000125" cy="26648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4F6F8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SemiLight" panose="020B0403020404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Rectangle: Rounded Corners 114">
                  <a:extLst>
                    <a:ext uri="{FF2B5EF4-FFF2-40B4-BE49-F238E27FC236}">
                      <a16:creationId xmlns:a16="http://schemas.microsoft.com/office/drawing/2014/main" id="{F209FD07-CFF0-48B0-9128-E7035093F140}"/>
                    </a:ext>
                  </a:extLst>
                </p:cNvPr>
                <p:cNvSpPr/>
                <p:nvPr/>
              </p:nvSpPr>
              <p:spPr>
                <a:xfrm>
                  <a:off x="4000500" y="1895754"/>
                  <a:ext cx="1000125" cy="26648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4F6F8">
                    <a:alpha val="10000"/>
                  </a:srgb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SemiLight" panose="020B0403020404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D809EA67-7586-4922-B9FD-0E708EDEABA6}"/>
                  </a:ext>
                </a:extLst>
              </p:cNvPr>
              <p:cNvGrpSpPr/>
              <p:nvPr/>
            </p:nvGrpSpPr>
            <p:grpSpPr>
              <a:xfrm>
                <a:off x="567540" y="5336614"/>
                <a:ext cx="902866" cy="902866"/>
                <a:chOff x="698214" y="1577347"/>
                <a:chExt cx="1951666" cy="1951666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7C108A9D-0C5E-4085-936D-D54C25E2CE21}"/>
                    </a:ext>
                  </a:extLst>
                </p:cNvPr>
                <p:cNvGrpSpPr/>
                <p:nvPr/>
              </p:nvGrpSpPr>
              <p:grpSpPr>
                <a:xfrm>
                  <a:off x="698214" y="1577347"/>
                  <a:ext cx="1951666" cy="1951666"/>
                  <a:chOff x="5378677" y="2730500"/>
                  <a:chExt cx="2095500" cy="2095500"/>
                </a:xfrm>
              </p:grpSpPr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28544011-5523-43A7-A20F-57DF0577739F}"/>
                      </a:ext>
                    </a:extLst>
                  </p:cNvPr>
                  <p:cNvSpPr/>
                  <p:nvPr/>
                </p:nvSpPr>
                <p:spPr>
                  <a:xfrm>
                    <a:off x="5378677" y="2730500"/>
                    <a:ext cx="2095500" cy="2095500"/>
                  </a:xfrm>
                  <a:prstGeom prst="ellipse">
                    <a:avLst/>
                  </a:prstGeom>
                  <a:solidFill>
                    <a:srgbClr val="F4F6F8"/>
                  </a:solidFill>
                  <a:ln>
                    <a:noFill/>
                  </a:ln>
                  <a:effectLst>
                    <a:outerShdw blurRad="889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dobe Clean SemiLight" panose="020B0403020404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0" name="Oval 119">
                    <a:extLst>
                      <a:ext uri="{FF2B5EF4-FFF2-40B4-BE49-F238E27FC236}">
                        <a16:creationId xmlns:a16="http://schemas.microsoft.com/office/drawing/2014/main" id="{D2E59A03-6FC9-4642-A436-E7B03C2D66B2}"/>
                      </a:ext>
                    </a:extLst>
                  </p:cNvPr>
                  <p:cNvSpPr/>
                  <p:nvPr/>
                </p:nvSpPr>
                <p:spPr>
                  <a:xfrm>
                    <a:off x="5378677" y="2730500"/>
                    <a:ext cx="2095500" cy="20955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EEEEEE"/>
                      </a:gs>
                      <a:gs pos="56000">
                        <a:srgbClr val="F4F6F8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63500" dist="50800" dir="13500000">
                      <a:schemeClr val="bg1">
                        <a:lumMod val="85000"/>
                        <a:alpha val="84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dobe Clean SemiLight" panose="020B040302040402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4F51BEF5-65D3-4453-A170-80F4F6A093CE}"/>
                    </a:ext>
                  </a:extLst>
                </p:cNvPr>
                <p:cNvSpPr/>
                <p:nvPr/>
              </p:nvSpPr>
              <p:spPr>
                <a:xfrm>
                  <a:off x="838053" y="1717186"/>
                  <a:ext cx="1671988" cy="167198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>
                      <a:alpha val="2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SemiLight" panose="020B0403020404020204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A58B459E-5D8D-414C-B65F-F903E1B27F36}"/>
                  </a:ext>
                </a:extLst>
              </p:cNvPr>
              <p:cNvSpPr/>
              <p:nvPr/>
            </p:nvSpPr>
            <p:spPr>
              <a:xfrm>
                <a:off x="1555380" y="5430068"/>
                <a:ext cx="3958487" cy="6565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2200"/>
                  </a:lnSpc>
                  <a:defRPr/>
                </a:pPr>
                <a:r>
                  <a:rPr lang="ja-JP" sz="2000" b="1">
                    <a:solidFill>
                      <a:srgbClr val="000000"/>
                    </a:solidFill>
                    <a:latin typeface="Adobe Clean"/>
                  </a:rPr>
                  <a:t>전 세계적인 Experience League!</a:t>
                </a:r>
              </a:p>
              <a:p>
                <a:pPr>
                  <a:lnSpc>
                    <a:spcPts val="2200"/>
                  </a:lnSpc>
                  <a:defRPr/>
                </a:pPr>
                <a:r>
                  <a:rPr lang="ja-JP" sz="2000" b="1">
                    <a:solidFill>
                      <a:srgbClr val="000000"/>
                    </a:solidFill>
                    <a:latin typeface="Adobe Clean"/>
                  </a:rPr>
                  <a:t>(12개 언어)</a:t>
                </a:r>
              </a:p>
            </p:txBody>
          </p:sp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6B7AC567-45E2-4C1D-AEBF-82F97D626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85609" y="5554359"/>
                <a:ext cx="466725" cy="466725"/>
              </a:xfrm>
              <a:prstGeom prst="rect">
                <a:avLst/>
              </a:prstGeom>
            </p:spPr>
          </p:pic>
        </p:grpSp>
      </p:grpSp>
      <p:pic>
        <p:nvPicPr>
          <p:cNvPr id="68" name="Content Placeholder 8" descr="휴대전화 스크린샷&#10;&#10;자동으로 생성된 설명">
            <a:extLst>
              <a:ext uri="{FF2B5EF4-FFF2-40B4-BE49-F238E27FC236}">
                <a16:creationId xmlns:a16="http://schemas.microsoft.com/office/drawing/2014/main" id="{8AB98F9D-149B-BB42-B717-24403D67B9B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76612"/>
          <a:stretch/>
        </p:blipFill>
        <p:spPr>
          <a:xfrm>
            <a:off x="506048" y="2466551"/>
            <a:ext cx="2480221" cy="1497691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70" name="Picture 69" descr="휴대전화 스크린샷&#10;&#10;자동으로 생성된 설명">
            <a:extLst>
              <a:ext uri="{FF2B5EF4-FFF2-40B4-BE49-F238E27FC236}">
                <a16:creationId xmlns:a16="http://schemas.microsoft.com/office/drawing/2014/main" id="{B3FD7ECB-4C5A-A546-B223-9A4794B8BC2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-1" b="71176"/>
          <a:stretch/>
        </p:blipFill>
        <p:spPr>
          <a:xfrm>
            <a:off x="3354580" y="2466552"/>
            <a:ext cx="2571660" cy="15104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1" name="Picture 70" descr="휴대전화 스크린샷&#10;&#10;자동으로 생성된 설명">
            <a:extLst>
              <a:ext uri="{FF2B5EF4-FFF2-40B4-BE49-F238E27FC236}">
                <a16:creationId xmlns:a16="http://schemas.microsoft.com/office/drawing/2014/main" id="{10C68E78-DF96-CD41-A287-D32ED5DEB1D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26680"/>
          <a:stretch/>
        </p:blipFill>
        <p:spPr>
          <a:xfrm>
            <a:off x="6254507" y="2455447"/>
            <a:ext cx="2495955" cy="15280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2" name="Picture 71" descr="휴대전화 스크린샷&#10;&#10;자동으로 생성된 설명">
            <a:extLst>
              <a:ext uri="{FF2B5EF4-FFF2-40B4-BE49-F238E27FC236}">
                <a16:creationId xmlns:a16="http://schemas.microsoft.com/office/drawing/2014/main" id="{3CC32A0F-AB17-4E4D-9C67-1C86BEAD5064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62476"/>
          <a:stretch/>
        </p:blipFill>
        <p:spPr>
          <a:xfrm>
            <a:off x="9239858" y="2477574"/>
            <a:ext cx="2461560" cy="14728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78076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447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62">
            <a:extLst>
              <a:ext uri="{FF2B5EF4-FFF2-40B4-BE49-F238E27FC236}">
                <a16:creationId xmlns:a16="http://schemas.microsoft.com/office/drawing/2014/main" id="{CE97005C-074E-4CB5-9B9F-F996C8FE9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189" y="312663"/>
            <a:ext cx="7951587" cy="646189"/>
          </a:xfrm>
          <a:prstGeom prst="rect">
            <a:avLst/>
          </a:prstGeom>
        </p:spPr>
        <p:txBody>
          <a:bodyPr/>
          <a:lstStyle/>
          <a:p>
            <a:r>
              <a:rPr lang="ja-JP" sz="1800">
                <a:latin typeface="Adobe Clean ExtraBold" panose="020B0903020404020204" pitchFamily="34" charset="0"/>
              </a:rPr>
              <a:t>Adobe Experience Cloud: </a:t>
            </a:r>
            <a:r>
              <a:rPr lang="ja-JP" sz="1800">
                <a:solidFill>
                  <a:srgbClr val="1A1A1A"/>
                </a:solidFill>
                <a:latin typeface="Adobe Clean SemiLight" panose="020B0403020404020204" pitchFamily="34" charset="0"/>
              </a:rPr>
              <a:t>캠페인 구축을 위한 통합 솔루션 세트를 통해 광고를 관리하고 비즈니스에 관한 딥 인텔리전스를 확보합니다.</a:t>
            </a:r>
            <a:r>
              <a:rPr lang="ja-JP" sz="1600">
                <a:solidFill>
                  <a:srgbClr val="F8271A"/>
                </a:solidFill>
                <a:latin typeface="Adobe Clean SemiLight" panose="020B04030204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자세히 알아보기</a:t>
            </a:r>
            <a:endParaRPr lang="en-US" sz="1600">
              <a:solidFill>
                <a:srgbClr val="F8271A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1FE2FAA-69FC-4A12-A18A-9228E9B82B3E}"/>
              </a:ext>
            </a:extLst>
          </p:cNvPr>
          <p:cNvSpPr txBox="1"/>
          <p:nvPr/>
        </p:nvSpPr>
        <p:spPr>
          <a:xfrm>
            <a:off x="9212904" y="410051"/>
            <a:ext cx="2800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sz="1400">
                <a:solidFill>
                  <a:srgbClr val="F8271A"/>
                </a:solidFill>
                <a:latin typeface="Adobe Clean ExtraBold" panose="020B09030204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Adobe Experience Cloud 튜토리얼</a:t>
            </a:r>
            <a:endParaRPr lang="en-US" sz="1400">
              <a:solidFill>
                <a:srgbClr val="F8271A"/>
              </a:solidFill>
              <a:latin typeface="Adobe Clean ExtraBold" panose="020B0903020404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C22E29-6F6E-4A08-9AE8-A4635C79A587}"/>
              </a:ext>
            </a:extLst>
          </p:cNvPr>
          <p:cNvCxnSpPr>
            <a:cxnSpLocks/>
          </p:cNvCxnSpPr>
          <p:nvPr/>
        </p:nvCxnSpPr>
        <p:spPr>
          <a:xfrm>
            <a:off x="8989330" y="333645"/>
            <a:ext cx="0" cy="4357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빨간색 배경의 흰색 레터&#10;&#10;자동으로 생성된 설명">
            <a:extLst>
              <a:ext uri="{FF2B5EF4-FFF2-40B4-BE49-F238E27FC236}">
                <a16:creationId xmlns:a16="http://schemas.microsoft.com/office/drawing/2014/main" id="{197CD8B4-B59F-4086-A770-86477A1EB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466" y="290429"/>
            <a:ext cx="608359" cy="608359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04F022B-0501-4239-8DB3-FD5F0C5C2719}"/>
              </a:ext>
            </a:extLst>
          </p:cNvPr>
          <p:cNvSpPr/>
          <p:nvPr/>
        </p:nvSpPr>
        <p:spPr>
          <a:xfrm>
            <a:off x="289878" y="4017411"/>
            <a:ext cx="5652134" cy="2430538"/>
          </a:xfrm>
          <a:prstGeom prst="rect">
            <a:avLst/>
          </a:prstGeom>
          <a:solidFill>
            <a:srgbClr val="F2F2F2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ja-JP" kern="0">
                <a:solidFill>
                  <a:srgbClr val="FFFFFF"/>
                </a:solidFill>
                <a:latin typeface="Adobe Clean SemiLight" panose="020B0403020404020204" pitchFamily="34" charset="0"/>
              </a:rPr>
              <a:t>            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8DC313C-424D-437F-833B-2DAEDEC4E535}"/>
              </a:ext>
            </a:extLst>
          </p:cNvPr>
          <p:cNvSpPr/>
          <p:nvPr/>
        </p:nvSpPr>
        <p:spPr>
          <a:xfrm>
            <a:off x="6046100" y="4017411"/>
            <a:ext cx="5852847" cy="2430538"/>
          </a:xfrm>
          <a:prstGeom prst="rect">
            <a:avLst/>
          </a:prstGeom>
          <a:solidFill>
            <a:srgbClr val="F2F2F2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ja-JP" kern="0">
                <a:solidFill>
                  <a:srgbClr val="FFFFFF"/>
                </a:solidFill>
                <a:latin typeface="Adobe Clean SemiLight" panose="020B0403020404020204" pitchFamily="34" charset="0"/>
              </a:rPr>
              <a:t>             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E6EA4E-9415-423F-A2BD-77E5788FE0E9}"/>
              </a:ext>
            </a:extLst>
          </p:cNvPr>
          <p:cNvGrpSpPr/>
          <p:nvPr/>
        </p:nvGrpSpPr>
        <p:grpSpPr>
          <a:xfrm>
            <a:off x="1021365" y="5048492"/>
            <a:ext cx="4189161" cy="461665"/>
            <a:chOff x="1091966" y="5048492"/>
            <a:chExt cx="4189161" cy="461665"/>
          </a:xfrm>
        </p:grpSpPr>
        <p:pic>
          <p:nvPicPr>
            <p:cNvPr id="61" name="Picture 60" descr="로고, 아이콘&#10;&#10;자동으로 생성된 설명">
              <a:extLst>
                <a:ext uri="{FF2B5EF4-FFF2-40B4-BE49-F238E27FC236}">
                  <a16:creationId xmlns:a16="http://schemas.microsoft.com/office/drawing/2014/main" id="{0508DB7A-4579-4776-B965-9C6209202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1966" y="5048492"/>
              <a:ext cx="473502" cy="4616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4" name="Picture 63" descr="로고, 아이콘&#10;&#10;자동으로 생성된 설명">
              <a:extLst>
                <a:ext uri="{FF2B5EF4-FFF2-40B4-BE49-F238E27FC236}">
                  <a16:creationId xmlns:a16="http://schemas.microsoft.com/office/drawing/2014/main" id="{74DB26C6-B377-421F-83AE-C1B633672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30519" y="5048492"/>
              <a:ext cx="473502" cy="4616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Picture 65" descr="로고, 아이콘&#10;&#10;자동으로 생성된 설명">
              <a:extLst>
                <a:ext uri="{FF2B5EF4-FFF2-40B4-BE49-F238E27FC236}">
                  <a16:creationId xmlns:a16="http://schemas.microsoft.com/office/drawing/2014/main" id="{8EF86509-5859-4CF2-8DC1-AEB63CB07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9072" y="5048492"/>
              <a:ext cx="473502" cy="4616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Picture 66" descr="로고, 아이콘&#10;&#10;자동으로 생성된 설명">
              <a:extLst>
                <a:ext uri="{FF2B5EF4-FFF2-40B4-BE49-F238E27FC236}">
                  <a16:creationId xmlns:a16="http://schemas.microsoft.com/office/drawing/2014/main" id="{637B8699-3937-4F87-87AA-F6DDB2640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07625" y="5048492"/>
              <a:ext cx="473502" cy="4616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68" name="Picture 67" descr="로고, 아이콘&#10;&#10;자동으로 생성된 설명">
            <a:extLst>
              <a:ext uri="{FF2B5EF4-FFF2-40B4-BE49-F238E27FC236}">
                <a16:creationId xmlns:a16="http://schemas.microsoft.com/office/drawing/2014/main" id="{FBECDB40-0534-41D2-A81D-BB6AAE42D8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5772" y="5053156"/>
            <a:ext cx="473502" cy="4616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38570A5D-1A2E-4A03-B2FF-7EE315E50BB5}"/>
              </a:ext>
            </a:extLst>
          </p:cNvPr>
          <p:cNvSpPr/>
          <p:nvPr/>
        </p:nvSpPr>
        <p:spPr>
          <a:xfrm>
            <a:off x="289878" y="1164583"/>
            <a:ext cx="5652134" cy="2430538"/>
          </a:xfrm>
          <a:prstGeom prst="rect">
            <a:avLst/>
          </a:prstGeom>
          <a:solidFill>
            <a:srgbClr val="F2F2F2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ja-JP" kern="0">
                <a:solidFill>
                  <a:srgbClr val="FFFFFF"/>
                </a:solidFill>
                <a:latin typeface="Adobe Clean SemiLight" panose="020B0403020404020204" pitchFamily="34" charset="0"/>
              </a:rPr>
              <a:t>            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772526C-69B9-4022-9915-0DE5AD11A1A0}"/>
              </a:ext>
            </a:extLst>
          </p:cNvPr>
          <p:cNvSpPr/>
          <p:nvPr/>
        </p:nvSpPr>
        <p:spPr>
          <a:xfrm>
            <a:off x="6046100" y="1164583"/>
            <a:ext cx="5852847" cy="2430538"/>
          </a:xfrm>
          <a:prstGeom prst="rect">
            <a:avLst/>
          </a:prstGeom>
          <a:solidFill>
            <a:srgbClr val="F2F2F2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ja-JP" kern="0">
                <a:solidFill>
                  <a:srgbClr val="FFFFFF"/>
                </a:solidFill>
                <a:latin typeface="Adobe Clean SemiLight" panose="020B0403020404020204" pitchFamily="34" charset="0"/>
              </a:rPr>
              <a:t>             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D5A71EE-A8BF-4B07-9909-AC28B400B1C8}"/>
              </a:ext>
            </a:extLst>
          </p:cNvPr>
          <p:cNvGrpSpPr/>
          <p:nvPr/>
        </p:nvGrpSpPr>
        <p:grpSpPr>
          <a:xfrm>
            <a:off x="6668236" y="2162489"/>
            <a:ext cx="4608574" cy="461665"/>
            <a:chOff x="6749616" y="2162489"/>
            <a:chExt cx="4608574" cy="461665"/>
          </a:xfrm>
        </p:grpSpPr>
        <p:pic>
          <p:nvPicPr>
            <p:cNvPr id="74" name="Picture 73" descr="로고, 아이콘&#10;&#10;자동으로 생성된 설명">
              <a:extLst>
                <a:ext uri="{FF2B5EF4-FFF2-40B4-BE49-F238E27FC236}">
                  <a16:creationId xmlns:a16="http://schemas.microsoft.com/office/drawing/2014/main" id="{6CE3EE03-C6E7-4D9E-9EBD-37BF3FA3A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49616" y="2162489"/>
              <a:ext cx="473502" cy="4616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Picture 76" descr="로고, 아이콘&#10;&#10;자동으로 생성된 설명">
              <a:extLst>
                <a:ext uri="{FF2B5EF4-FFF2-40B4-BE49-F238E27FC236}">
                  <a16:creationId xmlns:a16="http://schemas.microsoft.com/office/drawing/2014/main" id="{7C3C8EFC-A4DF-4C57-A924-DC2D05A98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27973" y="2162489"/>
              <a:ext cx="473502" cy="4616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9" name="Picture 88" descr="로고, 아이콘&#10;&#10;자동으로 생성된 설명">
              <a:extLst>
                <a:ext uri="{FF2B5EF4-FFF2-40B4-BE49-F238E27FC236}">
                  <a16:creationId xmlns:a16="http://schemas.microsoft.com/office/drawing/2014/main" id="{EFEE9FBB-E7F8-4EA9-AA41-97BABC68F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06330" y="2162489"/>
              <a:ext cx="473502" cy="4616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1" name="Picture 90" descr="로고, 아이콘&#10;&#10;자동으로 생성된 설명">
              <a:extLst>
                <a:ext uri="{FF2B5EF4-FFF2-40B4-BE49-F238E27FC236}">
                  <a16:creationId xmlns:a16="http://schemas.microsoft.com/office/drawing/2014/main" id="{372AC8D0-F8BE-4F7A-89E5-319B405AA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84688" y="2162489"/>
              <a:ext cx="473502" cy="4616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339EEDA-C068-4D63-BBE8-5AA18567CB7B}"/>
              </a:ext>
            </a:extLst>
          </p:cNvPr>
          <p:cNvCxnSpPr>
            <a:cxnSpLocks/>
          </p:cNvCxnSpPr>
          <p:nvPr/>
        </p:nvCxnSpPr>
        <p:spPr>
          <a:xfrm>
            <a:off x="291807" y="4017411"/>
            <a:ext cx="0" cy="2430538"/>
          </a:xfrm>
          <a:prstGeom prst="line">
            <a:avLst/>
          </a:prstGeom>
          <a:ln w="38100" cap="rnd">
            <a:solidFill>
              <a:srgbClr val="8EA4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C1EDDE5-D4B9-4C9B-AAAC-0E455659A6FC}"/>
              </a:ext>
            </a:extLst>
          </p:cNvPr>
          <p:cNvCxnSpPr>
            <a:cxnSpLocks/>
          </p:cNvCxnSpPr>
          <p:nvPr/>
        </p:nvCxnSpPr>
        <p:spPr>
          <a:xfrm>
            <a:off x="6083007" y="4017411"/>
            <a:ext cx="0" cy="2430538"/>
          </a:xfrm>
          <a:prstGeom prst="line">
            <a:avLst/>
          </a:prstGeom>
          <a:ln w="38100" cap="rnd">
            <a:solidFill>
              <a:srgbClr val="1A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94CDC14-A45F-4D64-9839-EDACBEAE534A}"/>
              </a:ext>
            </a:extLst>
          </p:cNvPr>
          <p:cNvCxnSpPr>
            <a:cxnSpLocks/>
          </p:cNvCxnSpPr>
          <p:nvPr/>
        </p:nvCxnSpPr>
        <p:spPr>
          <a:xfrm>
            <a:off x="291807" y="1164583"/>
            <a:ext cx="0" cy="2430538"/>
          </a:xfrm>
          <a:prstGeom prst="line">
            <a:avLst/>
          </a:prstGeom>
          <a:ln w="38100" cap="rnd">
            <a:solidFill>
              <a:srgbClr val="F827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5EE7DE0-AA68-49BF-BD7C-621D476C533E}"/>
              </a:ext>
            </a:extLst>
          </p:cNvPr>
          <p:cNvCxnSpPr>
            <a:cxnSpLocks/>
          </p:cNvCxnSpPr>
          <p:nvPr/>
        </p:nvCxnSpPr>
        <p:spPr>
          <a:xfrm>
            <a:off x="6083007" y="1164583"/>
            <a:ext cx="0" cy="2430538"/>
          </a:xfrm>
          <a:prstGeom prst="line">
            <a:avLst/>
          </a:prstGeom>
          <a:ln w="38100" cap="rnd"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Adobe Marketing Cloud">
            <a:extLst>
              <a:ext uri="{FF2B5EF4-FFF2-40B4-BE49-F238E27FC236}">
                <a16:creationId xmlns:a16="http://schemas.microsoft.com/office/drawing/2014/main" id="{55FC8E1D-738F-45A5-845D-7A9CEBF6AF86}"/>
              </a:ext>
            </a:extLst>
          </p:cNvPr>
          <p:cNvSpPr txBox="1"/>
          <p:nvPr/>
        </p:nvSpPr>
        <p:spPr>
          <a:xfrm>
            <a:off x="7793039" y="1455151"/>
            <a:ext cx="2358978" cy="3183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defTabSz="457200">
              <a:defRPr sz="1400" b="0">
                <a:latin typeface="Adobe Clean Light"/>
                <a:ea typeface="Adobe Clean Light"/>
                <a:cs typeface="Adobe Clean Light"/>
                <a:sym typeface="Adobe Clean Light"/>
              </a:defRPr>
            </a:lvl1pPr>
          </a:lstStyle>
          <a:p>
            <a:pPr algn="ctr">
              <a:defRPr/>
            </a:pPr>
            <a:r>
              <a:rPr lang="ja-JP" sz="1600">
                <a:solidFill>
                  <a:srgbClr val="1A1A1A"/>
                </a:solidFill>
                <a:latin typeface="Adobe Clean ExtraBold" panose="020B0903020404020204" pitchFamily="34" charset="0"/>
              </a:rPr>
              <a:t>데이터 인사이트 및 대상자</a:t>
            </a:r>
            <a:endParaRPr sz="1600">
              <a:solidFill>
                <a:srgbClr val="1A1A1A"/>
              </a:solidFill>
              <a:latin typeface="Adobe Clean ExtraBold" panose="020B0903020404020204" pitchFamily="34" charset="0"/>
            </a:endParaRPr>
          </a:p>
        </p:txBody>
      </p:sp>
      <p:sp>
        <p:nvSpPr>
          <p:cNvPr id="107" name="Adobe Marketing Cloud">
            <a:extLst>
              <a:ext uri="{FF2B5EF4-FFF2-40B4-BE49-F238E27FC236}">
                <a16:creationId xmlns:a16="http://schemas.microsoft.com/office/drawing/2014/main" id="{E432E1B4-AF9B-4463-8DC4-2FB2456FD4E9}"/>
              </a:ext>
            </a:extLst>
          </p:cNvPr>
          <p:cNvSpPr txBox="1"/>
          <p:nvPr/>
        </p:nvSpPr>
        <p:spPr>
          <a:xfrm>
            <a:off x="2134527" y="1466735"/>
            <a:ext cx="1962844" cy="3183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defTabSz="457200">
              <a:defRPr sz="1400" b="0">
                <a:latin typeface="Adobe Clean Light"/>
                <a:ea typeface="Adobe Clean Light"/>
                <a:cs typeface="Adobe Clean Light"/>
                <a:sym typeface="Adobe Clean Ligh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60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dobe Clean ExtraBold" panose="020B0903020404020204" pitchFamily="34" charset="0"/>
                <a:sym typeface="Adobe Clean Light"/>
              </a:rPr>
              <a:t>콘텐츠 및 상거래</a:t>
            </a:r>
            <a:endParaRPr kumimoji="0" sz="160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dobe Clean ExtraBold" panose="020B0903020404020204" pitchFamily="34" charset="0"/>
              <a:sym typeface="Adobe Clean Light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91222E5-A253-4F43-A9C7-E462A143D8B1}"/>
              </a:ext>
            </a:extLst>
          </p:cNvPr>
          <p:cNvGrpSpPr/>
          <p:nvPr/>
        </p:nvGrpSpPr>
        <p:grpSpPr>
          <a:xfrm>
            <a:off x="1728671" y="2144443"/>
            <a:ext cx="1199076" cy="1020434"/>
            <a:chOff x="1482671" y="2144443"/>
            <a:chExt cx="1199076" cy="1020434"/>
          </a:xfrm>
        </p:grpSpPr>
        <p:pic>
          <p:nvPicPr>
            <p:cNvPr id="113" name="Picture 112" descr="로고, 아이콘&#10;&#10;자동으로 생성된 설명">
              <a:extLst>
                <a:ext uri="{FF2B5EF4-FFF2-40B4-BE49-F238E27FC236}">
                  <a16:creationId xmlns:a16="http://schemas.microsoft.com/office/drawing/2014/main" id="{A5301C28-FD07-49C2-B10C-E4DC74705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5458" y="2144443"/>
              <a:ext cx="473502" cy="4616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4" name="Adobe Analytics">
              <a:extLst>
                <a:ext uri="{FF2B5EF4-FFF2-40B4-BE49-F238E27FC236}">
                  <a16:creationId xmlns:a16="http://schemas.microsoft.com/office/drawing/2014/main" id="{CEBD8553-11D5-4559-86BA-C2B961B44B04}"/>
                </a:ext>
              </a:extLst>
            </p:cNvPr>
            <p:cNvSpPr txBox="1"/>
            <p:nvPr/>
          </p:nvSpPr>
          <p:spPr>
            <a:xfrm>
              <a:off x="1482671" y="2723412"/>
              <a:ext cx="1199076" cy="44146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8" tIns="35718" rIns="0" bIns="35718" anchor="ctr">
              <a:spAutoFit/>
            </a:bodyPr>
            <a:lstStyle>
              <a:lvl1pPr defTabSz="457200">
                <a:defRPr sz="1200" b="0">
                  <a:latin typeface="Adobe Clean Light"/>
                  <a:ea typeface="Adobe Clean Light"/>
                  <a:cs typeface="Adobe Clean Light"/>
                  <a:sym typeface="Adobe Clean Light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sz="12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Adobe Clean SemiLight" panose="020B0403020404020204" pitchFamily="34" charset="0"/>
                  <a:sym typeface="Adobe Clean Light"/>
                </a:rPr>
                <a:t>Adobe Experience manager</a:t>
              </a: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dobe Clean SemiLight" panose="020B0403020404020204" pitchFamily="34" charset="0"/>
                <a:sym typeface="Adobe Clean Light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8078DD8-1EB6-451C-B861-9863E9603E99}"/>
              </a:ext>
            </a:extLst>
          </p:cNvPr>
          <p:cNvGrpSpPr/>
          <p:nvPr/>
        </p:nvGrpSpPr>
        <p:grpSpPr>
          <a:xfrm>
            <a:off x="3354796" y="2144443"/>
            <a:ext cx="1148423" cy="877307"/>
            <a:chOff x="3614589" y="2144443"/>
            <a:chExt cx="1148423" cy="877307"/>
          </a:xfrm>
        </p:grpSpPr>
        <p:pic>
          <p:nvPicPr>
            <p:cNvPr id="111" name="Picture 110" descr="로고, 아이콘&#10;&#10;자동으로 생성된 설명">
              <a:extLst>
                <a:ext uri="{FF2B5EF4-FFF2-40B4-BE49-F238E27FC236}">
                  <a16:creationId xmlns:a16="http://schemas.microsoft.com/office/drawing/2014/main" id="{AE59873E-AD8C-4AD1-9301-446908A52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52049" y="2144443"/>
              <a:ext cx="473502" cy="4616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2" name="Adobe Audience Manager">
              <a:extLst>
                <a:ext uri="{FF2B5EF4-FFF2-40B4-BE49-F238E27FC236}">
                  <a16:creationId xmlns:a16="http://schemas.microsoft.com/office/drawing/2014/main" id="{9607CE9A-CC1A-4C4C-B8C7-EC0E234235E2}"/>
                </a:ext>
              </a:extLst>
            </p:cNvPr>
            <p:cNvSpPr txBox="1"/>
            <p:nvPr/>
          </p:nvSpPr>
          <p:spPr>
            <a:xfrm>
              <a:off x="3614589" y="2764950"/>
              <a:ext cx="1148423" cy="25680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0" bIns="35718" anchor="t" anchorCtr="0">
              <a:spAutoFit/>
            </a:bodyPr>
            <a:lstStyle>
              <a:lvl1pPr defTabSz="457200">
                <a:defRPr sz="1200" b="0">
                  <a:latin typeface="Adobe Clean Light"/>
                  <a:ea typeface="Adobe Clean Light"/>
                  <a:cs typeface="Adobe Clean Light"/>
                  <a:sym typeface="Adobe Clean Light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sz="12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Adobe Clean SemiLight" panose="020B0403020404020204" pitchFamily="34" charset="0"/>
                  <a:sym typeface="Adobe Clean Light"/>
                </a:rPr>
                <a:t>Adobe Commerce</a:t>
              </a: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dobe Clean SemiLight" panose="020B0403020404020204" pitchFamily="34" charset="0"/>
                <a:sym typeface="Adobe Clean Light"/>
              </a:endParaRPr>
            </a:p>
          </p:txBody>
        </p:sp>
      </p:grpSp>
      <p:sp>
        <p:nvSpPr>
          <p:cNvPr id="115" name="Adobe Marketing Cloud">
            <a:extLst>
              <a:ext uri="{FF2B5EF4-FFF2-40B4-BE49-F238E27FC236}">
                <a16:creationId xmlns:a16="http://schemas.microsoft.com/office/drawing/2014/main" id="{5A5A0249-4BDC-4ADC-B0E2-09F0B0874265}"/>
              </a:ext>
            </a:extLst>
          </p:cNvPr>
          <p:cNvSpPr txBox="1"/>
          <p:nvPr/>
        </p:nvSpPr>
        <p:spPr>
          <a:xfrm>
            <a:off x="2240772" y="4261410"/>
            <a:ext cx="1750350" cy="3183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defTabSz="457200">
              <a:defRPr sz="1400" b="0">
                <a:latin typeface="Adobe Clean Light"/>
                <a:ea typeface="Adobe Clean Light"/>
                <a:cs typeface="Adobe Clean Light"/>
                <a:sym typeface="Adobe Clean Ligh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60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dobe Clean ExtraBold" panose="020B0903020404020204" pitchFamily="34" charset="0"/>
                <a:sym typeface="Adobe Clean Light"/>
              </a:rPr>
              <a:t>고객 여정</a:t>
            </a:r>
            <a:endParaRPr kumimoji="0" sz="160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dobe Clean ExtraBold" panose="020B0903020404020204" pitchFamily="34" charset="0"/>
              <a:sym typeface="Adobe Clean Light"/>
            </a:endParaRPr>
          </a:p>
        </p:txBody>
      </p:sp>
      <p:sp>
        <p:nvSpPr>
          <p:cNvPr id="116" name="Search">
            <a:extLst>
              <a:ext uri="{FF2B5EF4-FFF2-40B4-BE49-F238E27FC236}">
                <a16:creationId xmlns:a16="http://schemas.microsoft.com/office/drawing/2014/main" id="{E1F3572E-4B57-48E8-AA59-3AD2FBEFE2F5}"/>
              </a:ext>
            </a:extLst>
          </p:cNvPr>
          <p:cNvSpPr txBox="1"/>
          <p:nvPr/>
        </p:nvSpPr>
        <p:spPr>
          <a:xfrm>
            <a:off x="770840" y="5665350"/>
            <a:ext cx="885561" cy="2568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defTabSz="457200">
              <a:defRPr sz="1200" b="0">
                <a:latin typeface="Adobe Clean Light"/>
                <a:ea typeface="Adobe Clean Light"/>
                <a:cs typeface="Adobe Clean Light"/>
                <a:sym typeface="Adobe Clean Ligh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dobe Clean SemiLight" panose="020B0403020404020204" pitchFamily="34" charset="0"/>
                <a:sym typeface="Adobe Clean Light"/>
              </a:rPr>
              <a:t>Adobe Target</a:t>
            </a:r>
            <a:endParaRPr kumimoji="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dobe Clean SemiLight" panose="020B0403020404020204" pitchFamily="34" charset="0"/>
              <a:sym typeface="Adobe Clean Light"/>
            </a:endParaRPr>
          </a:p>
        </p:txBody>
      </p:sp>
      <p:sp>
        <p:nvSpPr>
          <p:cNvPr id="117" name="DSP">
            <a:extLst>
              <a:ext uri="{FF2B5EF4-FFF2-40B4-BE49-F238E27FC236}">
                <a16:creationId xmlns:a16="http://schemas.microsoft.com/office/drawing/2014/main" id="{314DE789-11B0-4347-BAC9-946740263A43}"/>
              </a:ext>
            </a:extLst>
          </p:cNvPr>
          <p:cNvSpPr txBox="1"/>
          <p:nvPr/>
        </p:nvSpPr>
        <p:spPr>
          <a:xfrm>
            <a:off x="1808743" y="5669103"/>
            <a:ext cx="1357189" cy="2568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defTabSz="457200">
              <a:defRPr sz="1200" b="0">
                <a:latin typeface="Adobe Clean Light"/>
                <a:ea typeface="Adobe Clean Light"/>
                <a:cs typeface="Adobe Clean Light"/>
                <a:sym typeface="Adobe Clean Ligh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dobe Clean SemiLight" panose="020B0403020404020204" pitchFamily="34" charset="0"/>
                <a:sym typeface="Adobe Clean Light"/>
              </a:rPr>
              <a:t>Adobe Campaign</a:t>
            </a:r>
            <a:endParaRPr kumimoji="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dobe Clean SemiLight" panose="020B0403020404020204" pitchFamily="34" charset="0"/>
              <a:sym typeface="Adobe Clean Light"/>
            </a:endParaRPr>
          </a:p>
        </p:txBody>
      </p:sp>
      <p:sp>
        <p:nvSpPr>
          <p:cNvPr id="118" name="TV">
            <a:extLst>
              <a:ext uri="{FF2B5EF4-FFF2-40B4-BE49-F238E27FC236}">
                <a16:creationId xmlns:a16="http://schemas.microsoft.com/office/drawing/2014/main" id="{866DBC92-C9E8-4E94-A087-2D17A4FD2B52}"/>
              </a:ext>
            </a:extLst>
          </p:cNvPr>
          <p:cNvSpPr txBox="1"/>
          <p:nvPr/>
        </p:nvSpPr>
        <p:spPr>
          <a:xfrm>
            <a:off x="3259508" y="5648532"/>
            <a:ext cx="1008087" cy="4414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defTabSz="457200">
              <a:defRPr sz="1200" b="0">
                <a:latin typeface="Adobe Clean Light"/>
                <a:ea typeface="Adobe Clean Light"/>
                <a:cs typeface="Adobe Clean Light"/>
                <a:sym typeface="Adobe Clean Ligh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dobe Clean SemiLight" panose="020B0403020404020204" pitchFamily="34" charset="0"/>
                <a:sym typeface="Adobe Clean Light"/>
              </a:rPr>
              <a:t>Adobe Journey Optimizer</a:t>
            </a:r>
            <a:endParaRPr kumimoji="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dobe Clean SemiLight" panose="020B0403020404020204" pitchFamily="34" charset="0"/>
              <a:sym typeface="Adobe Clean Light"/>
            </a:endParaRPr>
          </a:p>
        </p:txBody>
      </p:sp>
      <p:sp>
        <p:nvSpPr>
          <p:cNvPr id="119" name="Creative">
            <a:extLst>
              <a:ext uri="{FF2B5EF4-FFF2-40B4-BE49-F238E27FC236}">
                <a16:creationId xmlns:a16="http://schemas.microsoft.com/office/drawing/2014/main" id="{7F4EA165-AD2A-403E-8CB7-2373748AFC51}"/>
              </a:ext>
            </a:extLst>
          </p:cNvPr>
          <p:cNvSpPr txBox="1"/>
          <p:nvPr/>
        </p:nvSpPr>
        <p:spPr>
          <a:xfrm>
            <a:off x="4438330" y="5665350"/>
            <a:ext cx="1037647" cy="4414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defTabSz="457200">
              <a:defRPr sz="1200" b="0">
                <a:latin typeface="Adobe Clean Light"/>
                <a:ea typeface="Adobe Clean Light"/>
                <a:cs typeface="Adobe Clean Light"/>
                <a:sym typeface="Adobe Clean Ligh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dobe Clean SemiLight" panose="020B0403020404020204" pitchFamily="34" charset="0"/>
                <a:sym typeface="Adobe Clean Light"/>
              </a:rPr>
              <a:t>Adobe Marketo Engage</a:t>
            </a:r>
            <a:endParaRPr kumimoji="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dobe Clean SemiLight" panose="020B0403020404020204" pitchFamily="34" charset="0"/>
              <a:sym typeface="Adobe Clean Light"/>
            </a:endParaRPr>
          </a:p>
        </p:txBody>
      </p:sp>
      <p:sp>
        <p:nvSpPr>
          <p:cNvPr id="122" name="Adobe Marketing Cloud">
            <a:extLst>
              <a:ext uri="{FF2B5EF4-FFF2-40B4-BE49-F238E27FC236}">
                <a16:creationId xmlns:a16="http://schemas.microsoft.com/office/drawing/2014/main" id="{C68F189E-D57D-4D0F-85D3-17E04E3EF1D6}"/>
              </a:ext>
            </a:extLst>
          </p:cNvPr>
          <p:cNvSpPr txBox="1"/>
          <p:nvPr/>
        </p:nvSpPr>
        <p:spPr>
          <a:xfrm>
            <a:off x="8032271" y="4261410"/>
            <a:ext cx="1880514" cy="3183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defTabSz="457200">
              <a:defRPr sz="1400" b="0">
                <a:latin typeface="Adobe Clean Light"/>
                <a:ea typeface="Adobe Clean Light"/>
                <a:cs typeface="Adobe Clean Light"/>
                <a:sym typeface="Adobe Clean Light"/>
              </a:defRPr>
            </a:lvl1pPr>
          </a:lstStyle>
          <a:p>
            <a:pPr algn="ctr">
              <a:defRPr/>
            </a:pPr>
            <a:r>
              <a:rPr lang="ja-JP" sz="1600">
                <a:solidFill>
                  <a:srgbClr val="1A1A1A"/>
                </a:solidFill>
                <a:latin typeface="Adobe Clean ExtraBold" panose="020B0903020404020204" pitchFamily="34" charset="0"/>
              </a:rPr>
              <a:t>마케팅 워크플로</a:t>
            </a:r>
            <a:endParaRPr sz="1600">
              <a:solidFill>
                <a:srgbClr val="1A1A1A"/>
              </a:solidFill>
              <a:latin typeface="Adobe Clean ExtraBold" panose="020B0903020404020204" pitchFamily="34" charset="0"/>
            </a:endParaRPr>
          </a:p>
        </p:txBody>
      </p:sp>
      <p:sp>
        <p:nvSpPr>
          <p:cNvPr id="125" name="Magento Commerce">
            <a:extLst>
              <a:ext uri="{FF2B5EF4-FFF2-40B4-BE49-F238E27FC236}">
                <a16:creationId xmlns:a16="http://schemas.microsoft.com/office/drawing/2014/main" id="{A882A6B3-1CB2-4DD2-A8A3-ED1BF155B054}"/>
              </a:ext>
            </a:extLst>
          </p:cNvPr>
          <p:cNvSpPr txBox="1"/>
          <p:nvPr/>
        </p:nvSpPr>
        <p:spPr>
          <a:xfrm>
            <a:off x="8425145" y="5669103"/>
            <a:ext cx="1094755" cy="2568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0" bIns="35718" anchor="ctr">
            <a:spAutoFit/>
          </a:bodyPr>
          <a:lstStyle>
            <a:lvl1pPr defTabSz="457200">
              <a:spcBef>
                <a:spcPts val="600"/>
              </a:spcBef>
              <a:defRPr sz="1200" b="0">
                <a:latin typeface="Adobe Clean Light"/>
                <a:ea typeface="Adobe Clean Light"/>
                <a:cs typeface="Adobe Clean Light"/>
                <a:sym typeface="Adobe Clean Ligh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>
                <a:solidFill>
                  <a:srgbClr val="1A1A1A"/>
                </a:solidFill>
                <a:latin typeface="Adobe Clean SemiLight" panose="020B0403020404020204" pitchFamily="34" charset="0"/>
              </a:rPr>
              <a:t>Adobe</a:t>
            </a:r>
            <a:r>
              <a:rPr kumimoji="0" lang="ja-JP" sz="12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dobe Clean SemiLight" panose="020B0403020404020204" pitchFamily="34" charset="0"/>
                <a:sym typeface="Adobe Clean Light"/>
              </a:rPr>
              <a:t> Workfront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dobe Clean SemiLight" panose="020B0403020404020204" pitchFamily="34" charset="0"/>
              <a:sym typeface="Adobe Clean Light"/>
            </a:endParaRPr>
          </a:p>
        </p:txBody>
      </p:sp>
      <p:sp>
        <p:nvSpPr>
          <p:cNvPr id="132" name="Adobe Campaign">
            <a:extLst>
              <a:ext uri="{FF2B5EF4-FFF2-40B4-BE49-F238E27FC236}">
                <a16:creationId xmlns:a16="http://schemas.microsoft.com/office/drawing/2014/main" id="{0D06FFD8-0B00-4E4E-83B3-7E1629FA52BB}"/>
              </a:ext>
            </a:extLst>
          </p:cNvPr>
          <p:cNvSpPr txBox="1"/>
          <p:nvPr/>
        </p:nvSpPr>
        <p:spPr>
          <a:xfrm>
            <a:off x="6582194" y="2764843"/>
            <a:ext cx="592373" cy="4414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0" bIns="35718" anchor="ctr">
            <a:spAutoFit/>
          </a:bodyPr>
          <a:lstStyle>
            <a:lvl1pPr defTabSz="457200">
              <a:defRPr sz="1200" b="0">
                <a:latin typeface="Adobe Clean Light"/>
                <a:ea typeface="Adobe Clean Light"/>
                <a:cs typeface="Adobe Clean Light"/>
                <a:sym typeface="Adobe Clean Ligh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2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dobe Clean SemiLight" panose="020B0403020404020204" pitchFamily="34" charset="0"/>
                <a:sym typeface="Adobe Clean Light"/>
              </a:rPr>
              <a:t>Adobe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dobe Clean SemiLight" panose="020B0403020404020204" pitchFamily="34" charset="0"/>
              <a:sym typeface="Adobe Clean Light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2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dobe Clean SemiLight" panose="020B0403020404020204" pitchFamily="34" charset="0"/>
                <a:sym typeface="Adobe Clean Light"/>
              </a:rPr>
              <a:t>Analytics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dobe Clean SemiLight" panose="020B0403020404020204" pitchFamily="34" charset="0"/>
              <a:sym typeface="Adobe Clean Light"/>
            </a:endParaRPr>
          </a:p>
        </p:txBody>
      </p:sp>
      <p:sp>
        <p:nvSpPr>
          <p:cNvPr id="133" name="Marketo Engage">
            <a:extLst>
              <a:ext uri="{FF2B5EF4-FFF2-40B4-BE49-F238E27FC236}">
                <a16:creationId xmlns:a16="http://schemas.microsoft.com/office/drawing/2014/main" id="{E88E6972-CEB6-45D3-8C8F-0318FDD612BC}"/>
              </a:ext>
            </a:extLst>
          </p:cNvPr>
          <p:cNvSpPr txBox="1"/>
          <p:nvPr/>
        </p:nvSpPr>
        <p:spPr>
          <a:xfrm>
            <a:off x="7699849" y="2792404"/>
            <a:ext cx="1138564" cy="4414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8" tIns="35718" rIns="0" bIns="35718" anchor="ctr">
            <a:spAutoFit/>
          </a:bodyPr>
          <a:lstStyle>
            <a:lvl1pPr defTabSz="457200">
              <a:defRPr sz="1200" b="0">
                <a:latin typeface="Adobe Clean Light"/>
                <a:ea typeface="Adobe Clean Light"/>
                <a:cs typeface="Adobe Clean Light"/>
                <a:sym typeface="Adobe Clean Ligh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2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dobe Clean SemiLight" panose="020B0403020404020204" pitchFamily="34" charset="0"/>
                <a:sym typeface="Adobe Clean Light"/>
              </a:rPr>
              <a:t>Adobe Customer Journey Analytics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dobe Clean SemiLight" panose="020B0403020404020204" pitchFamily="34" charset="0"/>
              <a:sym typeface="Adobe Clean Light"/>
            </a:endParaRPr>
          </a:p>
        </p:txBody>
      </p:sp>
      <p:sp>
        <p:nvSpPr>
          <p:cNvPr id="134" name="Adobe Experience Manager">
            <a:extLst>
              <a:ext uri="{FF2B5EF4-FFF2-40B4-BE49-F238E27FC236}">
                <a16:creationId xmlns:a16="http://schemas.microsoft.com/office/drawing/2014/main" id="{4438DBAA-14B3-4A1C-A258-41EE198635C8}"/>
              </a:ext>
            </a:extLst>
          </p:cNvPr>
          <p:cNvSpPr txBox="1"/>
          <p:nvPr/>
        </p:nvSpPr>
        <p:spPr>
          <a:xfrm>
            <a:off x="9098610" y="2776444"/>
            <a:ext cx="1126181" cy="4414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8" tIns="35718" rIns="0" bIns="35718" anchor="t" anchorCtr="0">
            <a:spAutoFit/>
          </a:bodyPr>
          <a:lstStyle>
            <a:lvl1pPr defTabSz="457200">
              <a:defRPr sz="1200" b="0">
                <a:latin typeface="Adobe Clean Light"/>
                <a:ea typeface="Adobe Clean Light"/>
                <a:cs typeface="Adobe Clean Light"/>
                <a:sym typeface="Adobe Clean Ligh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2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dobe Clean SemiLight" panose="020B0403020404020204" pitchFamily="34" charset="0"/>
                <a:sym typeface="Adobe Clean Light"/>
              </a:rPr>
              <a:t>Adobe Real-Time CDP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dobe Clean SemiLight" panose="020B0403020404020204" pitchFamily="34" charset="0"/>
              <a:sym typeface="Adobe Clean Light"/>
            </a:endParaRPr>
          </a:p>
        </p:txBody>
      </p:sp>
      <p:sp>
        <p:nvSpPr>
          <p:cNvPr id="135" name="Adobe Target">
            <a:extLst>
              <a:ext uri="{FF2B5EF4-FFF2-40B4-BE49-F238E27FC236}">
                <a16:creationId xmlns:a16="http://schemas.microsoft.com/office/drawing/2014/main" id="{A52D6BC9-2114-4820-BFDE-38592B159314}"/>
              </a:ext>
            </a:extLst>
          </p:cNvPr>
          <p:cNvSpPr txBox="1"/>
          <p:nvPr/>
        </p:nvSpPr>
        <p:spPr>
          <a:xfrm>
            <a:off x="10503855" y="2764843"/>
            <a:ext cx="1065233" cy="4414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8" tIns="35718" rIns="0" bIns="35718" anchor="t" anchorCtr="0">
            <a:spAutoFit/>
          </a:bodyPr>
          <a:lstStyle>
            <a:lvl1pPr defTabSz="457200">
              <a:defRPr sz="1200" b="0">
                <a:latin typeface="Adobe Clean Light"/>
                <a:ea typeface="Adobe Clean Light"/>
                <a:cs typeface="Adobe Clean Light"/>
                <a:sym typeface="Adobe Clean Ligh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2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dobe Clean SemiLight" panose="020B0403020404020204" pitchFamily="34" charset="0"/>
                <a:sym typeface="Adobe Clean Light"/>
              </a:rPr>
              <a:t>Adobe Audience Manager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dobe Clean SemiLight" panose="020B0403020404020204" pitchFamily="34" charset="0"/>
              <a:sym typeface="Adobe Clean Light"/>
            </a:endParaRP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423C1FF-90C8-4C24-8915-DCD65ED7684F}"/>
              </a:ext>
            </a:extLst>
          </p:cNvPr>
          <p:cNvCxnSpPr>
            <a:cxnSpLocks/>
          </p:cNvCxnSpPr>
          <p:nvPr/>
        </p:nvCxnSpPr>
        <p:spPr>
          <a:xfrm>
            <a:off x="2747550" y="1785090"/>
            <a:ext cx="736791" cy="0"/>
          </a:xfrm>
          <a:prstGeom prst="line">
            <a:avLst/>
          </a:prstGeom>
          <a:ln w="38100">
            <a:solidFill>
              <a:srgbClr val="F827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4A472FB-775F-40BA-A78D-F1FC08CA1E10}"/>
              </a:ext>
            </a:extLst>
          </p:cNvPr>
          <p:cNvCxnSpPr>
            <a:cxnSpLocks/>
          </p:cNvCxnSpPr>
          <p:nvPr/>
        </p:nvCxnSpPr>
        <p:spPr>
          <a:xfrm>
            <a:off x="2747550" y="4615376"/>
            <a:ext cx="736791" cy="0"/>
          </a:xfrm>
          <a:prstGeom prst="line">
            <a:avLst/>
          </a:prstGeom>
          <a:ln w="38100">
            <a:solidFill>
              <a:srgbClr val="8EA4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6EF99099-61C0-4F7B-ACD4-C15E3F49AA1C}"/>
              </a:ext>
            </a:extLst>
          </p:cNvPr>
          <p:cNvCxnSpPr>
            <a:cxnSpLocks/>
          </p:cNvCxnSpPr>
          <p:nvPr/>
        </p:nvCxnSpPr>
        <p:spPr>
          <a:xfrm>
            <a:off x="8604128" y="1785090"/>
            <a:ext cx="736791" cy="0"/>
          </a:xfrm>
          <a:prstGeom prst="line">
            <a:avLst/>
          </a:prstGeom>
          <a:ln w="38100"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52198C7-BF75-4A37-976B-768A16DB6117}"/>
              </a:ext>
            </a:extLst>
          </p:cNvPr>
          <p:cNvCxnSpPr>
            <a:cxnSpLocks/>
          </p:cNvCxnSpPr>
          <p:nvPr/>
        </p:nvCxnSpPr>
        <p:spPr>
          <a:xfrm>
            <a:off x="8604128" y="4615376"/>
            <a:ext cx="736791" cy="0"/>
          </a:xfrm>
          <a:prstGeom prst="line">
            <a:avLst/>
          </a:prstGeom>
          <a:ln w="38100">
            <a:solidFill>
              <a:srgbClr val="1A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67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4787" y="2796819"/>
            <a:ext cx="7023751" cy="1394267"/>
          </a:xfrm>
        </p:spPr>
        <p:txBody>
          <a:bodyPr/>
          <a:lstStyle/>
          <a:p>
            <a:r>
              <a:rPr lang="ja-JP"/>
              <a:t>Premier Support</a:t>
            </a:r>
          </a:p>
          <a:p>
            <a:pPr>
              <a:lnSpc>
                <a:spcPct val="100000"/>
              </a:lnSpc>
            </a:pPr>
            <a:r>
              <a:rPr lang="ja-JP" sz="2000" b="0"/>
              <a:t>서비스: </a:t>
            </a:r>
            <a:r>
              <a:rPr lang="ja-JP" sz="2000" b="0" u="sng"/>
              <a:t>비즈니스 지원  |  기업 지원  |  엘리트 지원</a:t>
            </a:r>
          </a:p>
        </p:txBody>
      </p:sp>
    </p:spTree>
    <p:extLst>
      <p:ext uri="{BB962C8B-B14F-4D97-AF65-F5344CB8AC3E}">
        <p14:creationId xmlns:p14="http://schemas.microsoft.com/office/powerpoint/2010/main" val="347946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C2AED5A-9894-42DD-A4BF-EEE547050DAD}"/>
              </a:ext>
            </a:extLst>
          </p:cNvPr>
          <p:cNvSpPr txBox="1"/>
          <p:nvPr/>
        </p:nvSpPr>
        <p:spPr>
          <a:xfrm>
            <a:off x="9405257" y="6584043"/>
            <a:ext cx="2788557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ja-JP" sz="1200" i="1">
                <a:solidFill>
                  <a:srgbClr val="5F5F5F"/>
                </a:solidFill>
                <a:cs typeface="Arial"/>
                <a:hlinkClick r:id="rId2"/>
              </a:rPr>
              <a:t>https://adobe.ly/businesssupport</a:t>
            </a:r>
            <a:endParaRPr lang="en-US" sz="1200" i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798F8-E52B-4E66-BFC8-4D549CFB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/>
              <a:t>비즈니스 지원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7DA402-EC59-4A59-8CF2-DF19E94EA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547935"/>
              </p:ext>
            </p:extLst>
          </p:nvPr>
        </p:nvGraphicFramePr>
        <p:xfrm>
          <a:off x="387096" y="930652"/>
          <a:ext cx="3942568" cy="5504981"/>
        </p:xfrm>
        <a:graphic>
          <a:graphicData uri="http://schemas.openxmlformats.org/drawingml/2006/table">
            <a:tbl>
              <a:tblPr firstRow="1" bandRow="1"/>
              <a:tblGrid>
                <a:gridCol w="1206081">
                  <a:extLst>
                    <a:ext uri="{9D8B030D-6E8A-4147-A177-3AD203B41FA5}">
                      <a16:colId xmlns:a16="http://schemas.microsoft.com/office/drawing/2014/main" val="875969478"/>
                    </a:ext>
                  </a:extLst>
                </a:gridCol>
                <a:gridCol w="2045608">
                  <a:extLst>
                    <a:ext uri="{9D8B030D-6E8A-4147-A177-3AD203B41FA5}">
                      <a16:colId xmlns:a16="http://schemas.microsoft.com/office/drawing/2014/main" val="4177223563"/>
                    </a:ext>
                  </a:extLst>
                </a:gridCol>
                <a:gridCol w="690879">
                  <a:extLst>
                    <a:ext uri="{9D8B030D-6E8A-4147-A177-3AD203B41FA5}">
                      <a16:colId xmlns:a16="http://schemas.microsoft.com/office/drawing/2014/main" val="1629768658"/>
                    </a:ext>
                  </a:extLst>
                </a:gridCol>
              </a:tblGrid>
              <a:tr h="403726">
                <a:tc gridSpan="3"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ja-JP" sz="1600">
                          <a:solidFill>
                            <a:schemeClr val="bg1"/>
                          </a:solidFill>
                          <a:latin typeface="+mj-lt"/>
                        </a:rPr>
                        <a:t>전송 팀 및 기능</a:t>
                      </a:r>
                      <a:endParaRPr lang="en-US" sz="1600" b="1" i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7497" marR="17497" marT="13226" marB="1322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2C2C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600" b="1" i="0">
                        <a:latin typeface="Adobe Clean Light" panose="020B0303020404020204" pitchFamily="34" charset="0"/>
                      </a:endParaRPr>
                    </a:p>
                  </a:txBody>
                  <a:tcPr marR="17497" marT="13226" marB="132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3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17497" marR="17497" marT="49597" marB="4959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53165"/>
                  </a:ext>
                </a:extLst>
              </a:tr>
              <a:tr h="1386210"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sz="1400" b="0" i="0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할당된 </a:t>
                      </a:r>
                      <a:br/>
                      <a:r>
                        <a:rPr lang="ja-JP" sz="1400" b="0" i="0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전문가</a:t>
                      </a:r>
                    </a:p>
                  </a:txBody>
                  <a:tcPr marL="41992" marR="41992" marT="16797" marB="1679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A6AE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sz="12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계정 지원 리드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264719"/>
                  </a:ext>
                </a:extLst>
              </a:tr>
              <a:tr h="743009">
                <a:tc rowSpan="5"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sz="1400" b="0" i="0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지원 </a:t>
                      </a:r>
                      <a:br/>
                      <a:r>
                        <a:rPr lang="ja-JP" sz="1400" b="0" i="0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서비스</a:t>
                      </a:r>
                    </a:p>
                  </a:txBody>
                  <a:tcPr marL="0" marR="0" marT="16797" marB="1679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sz="12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온라인 지원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업무 시간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111599"/>
                  </a:ext>
                </a:extLst>
              </a:tr>
              <a:tr h="7430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sz="12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24x7 P1 문제 지원 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982916"/>
                  </a:ext>
                </a:extLst>
              </a:tr>
              <a:tr h="743009">
                <a:tc vMerge="1">
                  <a:txBody>
                    <a:bodyPr/>
                    <a:lstStyle/>
                    <a:p>
                      <a:pPr marL="182880"/>
                      <a:endParaRPr lang="en-US" sz="1200" b="0" i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sz="12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지정 지원 담당자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488053"/>
                  </a:ext>
                </a:extLst>
              </a:tr>
              <a:tr h="743009">
                <a:tc vMerge="1">
                  <a:txBody>
                    <a:bodyPr/>
                    <a:lstStyle/>
                    <a:p>
                      <a:pPr marL="182880"/>
                      <a:endParaRPr lang="en-US" sz="1200" b="0" i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sz="12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실시간 전화 지원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961505"/>
                  </a:ext>
                </a:extLst>
              </a:tr>
              <a:tr h="743009">
                <a:tc vMerge="1">
                  <a:txBody>
                    <a:bodyPr/>
                    <a:lstStyle/>
                    <a:p>
                      <a:pPr marL="18288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sz="12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에스컬레이션 관리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87327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B19A9B0-941C-4023-9419-4D078FD131DB}"/>
              </a:ext>
            </a:extLst>
          </p:cNvPr>
          <p:cNvGrpSpPr/>
          <p:nvPr/>
        </p:nvGrpSpPr>
        <p:grpSpPr>
          <a:xfrm>
            <a:off x="4511039" y="930652"/>
            <a:ext cx="7370066" cy="360000"/>
            <a:chOff x="4000500" y="1895754"/>
            <a:chExt cx="1000125" cy="266480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AB90B09-012A-433C-9A96-72E4C01EC18D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CC50386-681D-441A-9746-218B04D9630E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rPr>
                <a:t>레벨 및 기능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3374CC1-C2E0-4BEB-8120-2B9CBBA016FB}"/>
              </a:ext>
            </a:extLst>
          </p:cNvPr>
          <p:cNvSpPr/>
          <p:nvPr/>
        </p:nvSpPr>
        <p:spPr>
          <a:xfrm>
            <a:off x="4511038" y="1384662"/>
            <a:ext cx="7370066" cy="1327341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5CE28-0E4A-4D14-BC20-1B0410C298EB}"/>
              </a:ext>
            </a:extLst>
          </p:cNvPr>
          <p:cNvSpPr txBox="1"/>
          <p:nvPr/>
        </p:nvSpPr>
        <p:spPr>
          <a:xfrm>
            <a:off x="4605743" y="1888828"/>
            <a:ext cx="718065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sz="1400"/>
              <a:t>문서화를 위한 온라인 리소스, 모범 사례를 위한 다른 전문가 및 고객과의 소통에 대한 웨비나 시리즈(오피스 아워)에 대한 액세스.문제 해결 팁 및 요령을 대한 질문 및 사례 제출을 위한 다양한 채널도 제공됩니다.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78C2D5-12AC-49F7-B5ED-5C498992BFA0}"/>
              </a:ext>
            </a:extLst>
          </p:cNvPr>
          <p:cNvGrpSpPr/>
          <p:nvPr/>
        </p:nvGrpSpPr>
        <p:grpSpPr>
          <a:xfrm>
            <a:off x="4605744" y="1498727"/>
            <a:ext cx="7180654" cy="360000"/>
            <a:chOff x="4000500" y="1895754"/>
            <a:chExt cx="1000125" cy="266480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F051529-6599-4250-813E-5C2A2AF635E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97AEB7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63EF3CE-3F8D-4EFC-97D0-C2FD163B2B9D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/>
              <a:r>
                <a:rPr lang="ja-JP" sz="1600" kern="0">
                  <a:solidFill>
                    <a:srgbClr val="FFFFFF"/>
                  </a:solidFill>
                  <a:latin typeface="Adobe Clean ExtraBold"/>
                </a:rPr>
                <a:t>온라인 지원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C01E352-9816-42DC-820C-94ED172D51FC}"/>
              </a:ext>
            </a:extLst>
          </p:cNvPr>
          <p:cNvSpPr>
            <a:spLocks/>
          </p:cNvSpPr>
          <p:nvPr/>
        </p:nvSpPr>
        <p:spPr>
          <a:xfrm>
            <a:off x="5420328" y="3000253"/>
            <a:ext cx="26225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ja-JP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온라인 포럼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6D77AB-6D4C-4A17-ADF0-D35AD62AE717}"/>
              </a:ext>
            </a:extLst>
          </p:cNvPr>
          <p:cNvSpPr txBox="1">
            <a:spLocks/>
          </p:cNvSpPr>
          <p:nvPr/>
        </p:nvSpPr>
        <p:spPr>
          <a:xfrm>
            <a:off x="6902977" y="2927865"/>
            <a:ext cx="13746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ja-JP" sz="1200" dirty="0">
                <a:solidFill>
                  <a:srgbClr val="000000"/>
                </a:solidFill>
              </a:rPr>
              <a:t>커뮤니티에 대한 24x7 액세스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6B05E7-8B69-4FD8-BE58-91982D20D72F}"/>
              </a:ext>
            </a:extLst>
          </p:cNvPr>
          <p:cNvCxnSpPr>
            <a:cxnSpLocks/>
          </p:cNvCxnSpPr>
          <p:nvPr/>
        </p:nvCxnSpPr>
        <p:spPr>
          <a:xfrm>
            <a:off x="4784431" y="3609190"/>
            <a:ext cx="688432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4EC99B-9298-4147-ACBA-F212D415E536}"/>
              </a:ext>
            </a:extLst>
          </p:cNvPr>
          <p:cNvCxnSpPr>
            <a:cxnSpLocks/>
          </p:cNvCxnSpPr>
          <p:nvPr/>
        </p:nvCxnSpPr>
        <p:spPr>
          <a:xfrm>
            <a:off x="6680372" y="2958808"/>
            <a:ext cx="0" cy="338516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9A748DD-8E1B-4FA0-A099-E97B9FF103C0}"/>
              </a:ext>
            </a:extLst>
          </p:cNvPr>
          <p:cNvSpPr/>
          <p:nvPr/>
        </p:nvSpPr>
        <p:spPr>
          <a:xfrm>
            <a:off x="4752314" y="2880274"/>
            <a:ext cx="491535" cy="49153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03200" dist="508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04D75F4-79DA-4DF0-81A3-F064E1225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3852" y="3009134"/>
            <a:ext cx="228459" cy="228459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DF49296D-361A-4085-9354-012805048698}"/>
              </a:ext>
            </a:extLst>
          </p:cNvPr>
          <p:cNvSpPr/>
          <p:nvPr/>
        </p:nvSpPr>
        <p:spPr>
          <a:xfrm>
            <a:off x="4752314" y="3771394"/>
            <a:ext cx="491535" cy="49153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03200" dist="508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B9F85D2-67BC-413E-B758-CF752F6A2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4443" y="3909011"/>
            <a:ext cx="227277" cy="219702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A32CD65B-9A1A-4D8E-A017-AC0E7F8674DC}"/>
              </a:ext>
            </a:extLst>
          </p:cNvPr>
          <p:cNvSpPr/>
          <p:nvPr/>
        </p:nvSpPr>
        <p:spPr>
          <a:xfrm>
            <a:off x="4752314" y="5679256"/>
            <a:ext cx="491535" cy="49153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03200" dist="508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5E2B9F64-A79A-4C5C-BDBE-9750BA8CD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90695" y="5796167"/>
            <a:ext cx="214773" cy="222179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BC5235F6-FC38-4F0E-973D-A22DB0EE0898}"/>
              </a:ext>
            </a:extLst>
          </p:cNvPr>
          <p:cNvSpPr/>
          <p:nvPr/>
        </p:nvSpPr>
        <p:spPr>
          <a:xfrm>
            <a:off x="4752314" y="4697753"/>
            <a:ext cx="491535" cy="49153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03200" dist="508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DB885EB-0BB0-4CE2-8F4D-A4F263D863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5591" y="4816128"/>
            <a:ext cx="224981" cy="2249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EEDCCDC-5EA5-42F1-B468-4D2ED6EFDB5E}"/>
              </a:ext>
            </a:extLst>
          </p:cNvPr>
          <p:cNvSpPr>
            <a:spLocks/>
          </p:cNvSpPr>
          <p:nvPr/>
        </p:nvSpPr>
        <p:spPr>
          <a:xfrm>
            <a:off x="5420328" y="3923132"/>
            <a:ext cx="132477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ja-JP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라이브 채팅 지원*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33F6E7-E9FE-4095-8C65-E4E3E6646604}"/>
              </a:ext>
            </a:extLst>
          </p:cNvPr>
          <p:cNvSpPr>
            <a:spLocks/>
          </p:cNvSpPr>
          <p:nvPr/>
        </p:nvSpPr>
        <p:spPr>
          <a:xfrm>
            <a:off x="5420328" y="4842291"/>
            <a:ext cx="99034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ja-JP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지원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459EB1-6D11-4DD4-95D1-16FB3B8678E4}"/>
              </a:ext>
            </a:extLst>
          </p:cNvPr>
          <p:cNvSpPr>
            <a:spLocks/>
          </p:cNvSpPr>
          <p:nvPr/>
        </p:nvSpPr>
        <p:spPr>
          <a:xfrm>
            <a:off x="5420328" y="5739268"/>
            <a:ext cx="1089009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ja-JP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24x7 P1 전화 지원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751B0A3-E7EF-4032-B33B-AFC6811D7C19}"/>
              </a:ext>
            </a:extLst>
          </p:cNvPr>
          <p:cNvCxnSpPr>
            <a:cxnSpLocks/>
          </p:cNvCxnSpPr>
          <p:nvPr/>
        </p:nvCxnSpPr>
        <p:spPr>
          <a:xfrm>
            <a:off x="4784431" y="4460748"/>
            <a:ext cx="688432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2007765-6D3C-4AA8-80DE-F2902D82FF95}"/>
              </a:ext>
            </a:extLst>
          </p:cNvPr>
          <p:cNvCxnSpPr>
            <a:cxnSpLocks/>
          </p:cNvCxnSpPr>
          <p:nvPr/>
        </p:nvCxnSpPr>
        <p:spPr>
          <a:xfrm>
            <a:off x="4784431" y="5506799"/>
            <a:ext cx="688432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F327D6B-6E34-42BC-BFF7-DB5F3D5D60CB}"/>
              </a:ext>
            </a:extLst>
          </p:cNvPr>
          <p:cNvSpPr txBox="1">
            <a:spLocks/>
          </p:cNvSpPr>
          <p:nvPr/>
        </p:nvSpPr>
        <p:spPr>
          <a:xfrm>
            <a:off x="8500205" y="2946650"/>
            <a:ext cx="14979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ja-JP" sz="1200">
                <a:solidFill>
                  <a:srgbClr val="000000"/>
                </a:solidFill>
              </a:rPr>
              <a:t>다른 고객과의 소통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6801D4-4A8E-4A78-B888-86402DB5243E}"/>
              </a:ext>
            </a:extLst>
          </p:cNvPr>
          <p:cNvSpPr txBox="1">
            <a:spLocks/>
          </p:cNvSpPr>
          <p:nvPr/>
        </p:nvSpPr>
        <p:spPr>
          <a:xfrm>
            <a:off x="10178328" y="2927864"/>
            <a:ext cx="12465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ja-JP" sz="1200">
                <a:solidFill>
                  <a:srgbClr val="000000"/>
                </a:solidFill>
              </a:rPr>
              <a:t>웹 사례 제출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4A4F5-AFC4-4C0C-9C0B-D5CCF9738587}"/>
              </a:ext>
            </a:extLst>
          </p:cNvPr>
          <p:cNvSpPr txBox="1">
            <a:spLocks/>
          </p:cNvSpPr>
          <p:nvPr/>
        </p:nvSpPr>
        <p:spPr>
          <a:xfrm>
            <a:off x="6902977" y="4718572"/>
            <a:ext cx="13746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ja-JP" sz="1200">
                <a:solidFill>
                  <a:srgbClr val="000000"/>
                </a:solidFill>
              </a:rPr>
              <a:t>셀프 가이드 여정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AE8F88-582C-4081-9E72-2DADDEC81809}"/>
              </a:ext>
            </a:extLst>
          </p:cNvPr>
          <p:cNvSpPr txBox="1">
            <a:spLocks/>
          </p:cNvSpPr>
          <p:nvPr/>
        </p:nvSpPr>
        <p:spPr>
          <a:xfrm>
            <a:off x="8500205" y="4737357"/>
            <a:ext cx="122872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ja-JP" sz="1200">
                <a:solidFill>
                  <a:srgbClr val="000000"/>
                </a:solidFill>
              </a:rPr>
              <a:t>월별 오피스 아워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90391A-2FF3-4926-98E8-9DFB2244A937}"/>
              </a:ext>
            </a:extLst>
          </p:cNvPr>
          <p:cNvSpPr txBox="1">
            <a:spLocks/>
          </p:cNvSpPr>
          <p:nvPr/>
        </p:nvSpPr>
        <p:spPr>
          <a:xfrm>
            <a:off x="10178328" y="4718571"/>
            <a:ext cx="16713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ja-JP" sz="1200">
                <a:solidFill>
                  <a:srgbClr val="000000"/>
                </a:solidFill>
              </a:rPr>
              <a:t>제품 및 릴리스 설명서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3AC582-C9FB-4A5F-847B-625767A9D5BA}"/>
              </a:ext>
            </a:extLst>
          </p:cNvPr>
          <p:cNvSpPr txBox="1">
            <a:spLocks/>
          </p:cNvSpPr>
          <p:nvPr/>
        </p:nvSpPr>
        <p:spPr>
          <a:xfrm>
            <a:off x="6902977" y="5801318"/>
            <a:ext cx="48181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ja-JP" sz="1200">
                <a:solidFill>
                  <a:srgbClr val="000000"/>
                </a:solidFill>
              </a:rPr>
              <a:t>Adobe 전문가 또는 지정 지원 엔지니어와 상담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C2DA9BA-3077-46EF-93D9-A4C14A1E8B22}"/>
              </a:ext>
            </a:extLst>
          </p:cNvPr>
          <p:cNvSpPr/>
          <p:nvPr/>
        </p:nvSpPr>
        <p:spPr>
          <a:xfrm>
            <a:off x="6902977" y="3353912"/>
            <a:ext cx="432796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sz="900">
                <a:solidFill>
                  <a:schemeClr val="accent2"/>
                </a:solidFill>
              </a:rPr>
              <a:t>https://experienceleaguecommunities.adobe.com/</a:t>
            </a:r>
            <a:endParaRPr lang="en-US" sz="9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92F04C-7C44-4BC2-AC00-DF8A7F8860F6}"/>
              </a:ext>
            </a:extLst>
          </p:cNvPr>
          <p:cNvSpPr/>
          <p:nvPr/>
        </p:nvSpPr>
        <p:spPr>
          <a:xfrm>
            <a:off x="6902977" y="5217303"/>
            <a:ext cx="316744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sz="900">
                <a:solidFill>
                  <a:schemeClr val="accent2"/>
                </a:solidFill>
              </a:rPr>
              <a:t>https://experienceleague.adobe.com/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C374D90-AF1C-4CB7-9AAA-DB4C79BB4F07}"/>
              </a:ext>
            </a:extLst>
          </p:cNvPr>
          <p:cNvGrpSpPr/>
          <p:nvPr/>
        </p:nvGrpSpPr>
        <p:grpSpPr>
          <a:xfrm>
            <a:off x="4605743" y="6298526"/>
            <a:ext cx="7275362" cy="294761"/>
            <a:chOff x="4000500" y="1895754"/>
            <a:chExt cx="1000125" cy="2664807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3075AB92-84A7-42A6-A10F-C464B65265D4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6B737B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0F6084E6-7074-4842-A95F-BEF958B786AB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rPr>
                <a:t>지정 지원 담당자 – 고객 지원 센터와 인터랙션할 수 6명의 사용자 목록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4541CCE-E7F8-447F-B01C-54C0CD20FB23}"/>
              </a:ext>
            </a:extLst>
          </p:cNvPr>
          <p:cNvSpPr txBox="1">
            <a:spLocks/>
          </p:cNvSpPr>
          <p:nvPr/>
        </p:nvSpPr>
        <p:spPr>
          <a:xfrm>
            <a:off x="6902976" y="3836802"/>
            <a:ext cx="509131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ja-JP" sz="1200" dirty="0">
                <a:solidFill>
                  <a:srgbClr val="000000"/>
                </a:solidFill>
              </a:rPr>
              <a:t>답변을 얻고 사례 제출 관련 도움을 받으려면 채팅 세션을 </a:t>
            </a:r>
            <a:r>
              <a:rPr lang="ja-JP" sz="1200">
                <a:solidFill>
                  <a:srgbClr val="000000"/>
                </a:solidFill>
              </a:rPr>
              <a:t>시작</a:t>
            </a:r>
            <a:r>
              <a:rPr lang="ko-KR" altLang="en-US" sz="1200" dirty="0">
                <a:solidFill>
                  <a:srgbClr val="000000"/>
                </a:solidFill>
              </a:rPr>
              <a:t>하십시오</a:t>
            </a:r>
            <a:r>
              <a:rPr lang="ja-JP" sz="12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30FD4B0-B01E-4EEA-BEBF-DD6B8782CEFE}"/>
              </a:ext>
            </a:extLst>
          </p:cNvPr>
          <p:cNvSpPr/>
          <p:nvPr/>
        </p:nvSpPr>
        <p:spPr>
          <a:xfrm>
            <a:off x="6828863" y="4024709"/>
            <a:ext cx="208017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sz="900" i="1">
                <a:solidFill>
                  <a:schemeClr val="tx1">
                    <a:lumMod val="50000"/>
                    <a:lumOff val="50000"/>
                  </a:schemeClr>
                </a:solidFill>
              </a:rPr>
              <a:t>* 모든 제품에 라이브 채팅이 지원되는 것은 아닙니다.</a:t>
            </a:r>
            <a:endParaRPr lang="en-US" sz="800" kern="0">
              <a:solidFill>
                <a:schemeClr val="tx1">
                  <a:lumMod val="50000"/>
                  <a:lumOff val="50000"/>
                </a:schemeClr>
              </a:solidFill>
              <a:latin typeface="Adobe Clean Light" panose="020B03030204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59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12FFFC-E79D-4522-8703-7365F6BDE800}"/>
              </a:ext>
            </a:extLst>
          </p:cNvPr>
          <p:cNvSpPr txBox="1"/>
          <p:nvPr/>
        </p:nvSpPr>
        <p:spPr>
          <a:xfrm>
            <a:off x="9405257" y="6584043"/>
            <a:ext cx="2788557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ja-JP" sz="1200" i="1">
                <a:solidFill>
                  <a:srgbClr val="5F5F5F"/>
                </a:solidFill>
                <a:cs typeface="Arial"/>
                <a:hlinkClick r:id="rId2"/>
              </a:rPr>
              <a:t>https://adobe.ly/</a:t>
            </a:r>
            <a:r>
              <a:rPr lang="ja-JP" sz="1200">
                <a:ea typeface="+mn-lt"/>
                <a:cs typeface="+mn-lt"/>
                <a:hlinkClick r:id="rId2"/>
              </a:rPr>
              <a:t>enterprisesupport</a:t>
            </a:r>
            <a:endParaRPr lang="en-US" sz="1200" i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798F8-E52B-4E66-BFC8-4D549CFB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sz="2800"/>
              <a:t>기업 지원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19A9B0-941C-4023-9419-4D078FD131DB}"/>
              </a:ext>
            </a:extLst>
          </p:cNvPr>
          <p:cNvGrpSpPr/>
          <p:nvPr/>
        </p:nvGrpSpPr>
        <p:grpSpPr>
          <a:xfrm>
            <a:off x="4511039" y="930652"/>
            <a:ext cx="7370066" cy="360000"/>
            <a:chOff x="4000500" y="1895754"/>
            <a:chExt cx="1000125" cy="266480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AB90B09-012A-433C-9A96-72E4C01EC18D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CC50386-681D-441A-9746-218B04D9630E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rPr>
                <a:t>레벨 및 기능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3374CC1-C2E0-4BEB-8120-2B9CBBA016FB}"/>
              </a:ext>
            </a:extLst>
          </p:cNvPr>
          <p:cNvSpPr/>
          <p:nvPr/>
        </p:nvSpPr>
        <p:spPr>
          <a:xfrm>
            <a:off x="4511038" y="1384662"/>
            <a:ext cx="7370066" cy="1327341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5CE28-0E4A-4D14-BC20-1B0410C298EB}"/>
              </a:ext>
            </a:extLst>
          </p:cNvPr>
          <p:cNvSpPr txBox="1"/>
          <p:nvPr/>
        </p:nvSpPr>
        <p:spPr>
          <a:xfrm>
            <a:off x="4605743" y="1888828"/>
            <a:ext cx="718065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sz="1400"/>
              <a:t>문서화를 위한 온라인 리소스, 모범 사례를 위한 다른 전문가 및 고객과의 소통에 대한 웨비나 시리즈(오피스 아워)에 대한 액세스.문제 해결 팁 및 요령을 대한 질문 및 사례 제출을 위한 다양한 채널도 제공됩니다.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78C2D5-12AC-49F7-B5ED-5C498992BFA0}"/>
              </a:ext>
            </a:extLst>
          </p:cNvPr>
          <p:cNvGrpSpPr/>
          <p:nvPr/>
        </p:nvGrpSpPr>
        <p:grpSpPr>
          <a:xfrm>
            <a:off x="4605744" y="1498727"/>
            <a:ext cx="7180654" cy="360000"/>
            <a:chOff x="4000500" y="1895754"/>
            <a:chExt cx="1000125" cy="266480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F051529-6599-4250-813E-5C2A2AF635E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97AEB7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63EF3CE-3F8D-4EFC-97D0-C2FD163B2B9D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/>
              <a:r>
                <a:rPr lang="ja-JP" sz="1600" kern="0">
                  <a:solidFill>
                    <a:srgbClr val="FFFFFF"/>
                  </a:solidFill>
                  <a:latin typeface="Adobe Clean ExtraBold"/>
                </a:rPr>
                <a:t>온라인 지원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C01E352-9816-42DC-820C-94ED172D51FC}"/>
              </a:ext>
            </a:extLst>
          </p:cNvPr>
          <p:cNvSpPr>
            <a:spLocks/>
          </p:cNvSpPr>
          <p:nvPr/>
        </p:nvSpPr>
        <p:spPr>
          <a:xfrm>
            <a:off x="5420328" y="3000253"/>
            <a:ext cx="26225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ja-JP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온라인 포럼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6D77AB-6D4C-4A17-ADF0-D35AD62AE717}"/>
              </a:ext>
            </a:extLst>
          </p:cNvPr>
          <p:cNvSpPr txBox="1">
            <a:spLocks/>
          </p:cNvSpPr>
          <p:nvPr/>
        </p:nvSpPr>
        <p:spPr>
          <a:xfrm>
            <a:off x="6902977" y="2927865"/>
            <a:ext cx="13746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ja-JP" sz="1200">
                <a:solidFill>
                  <a:srgbClr val="000000"/>
                </a:solidFill>
              </a:rPr>
              <a:t>커뮤니티에 대한 24x7 액세스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6B05E7-8B69-4FD8-BE58-91982D20D72F}"/>
              </a:ext>
            </a:extLst>
          </p:cNvPr>
          <p:cNvCxnSpPr>
            <a:cxnSpLocks/>
          </p:cNvCxnSpPr>
          <p:nvPr/>
        </p:nvCxnSpPr>
        <p:spPr>
          <a:xfrm>
            <a:off x="4784431" y="3609190"/>
            <a:ext cx="688432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4EC99B-9298-4147-ACBA-F212D415E536}"/>
              </a:ext>
            </a:extLst>
          </p:cNvPr>
          <p:cNvCxnSpPr>
            <a:cxnSpLocks/>
          </p:cNvCxnSpPr>
          <p:nvPr/>
        </p:nvCxnSpPr>
        <p:spPr>
          <a:xfrm>
            <a:off x="6680372" y="2958808"/>
            <a:ext cx="0" cy="338516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9A748DD-8E1B-4FA0-A099-E97B9FF103C0}"/>
              </a:ext>
            </a:extLst>
          </p:cNvPr>
          <p:cNvSpPr/>
          <p:nvPr/>
        </p:nvSpPr>
        <p:spPr>
          <a:xfrm>
            <a:off x="4752314" y="2880274"/>
            <a:ext cx="491535" cy="49153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03200" dist="508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04D75F4-79DA-4DF0-81A3-F064E1225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3852" y="3009134"/>
            <a:ext cx="228459" cy="228459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DF49296D-361A-4085-9354-012805048698}"/>
              </a:ext>
            </a:extLst>
          </p:cNvPr>
          <p:cNvSpPr/>
          <p:nvPr/>
        </p:nvSpPr>
        <p:spPr>
          <a:xfrm>
            <a:off x="4752314" y="3771394"/>
            <a:ext cx="491535" cy="49153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03200" dist="508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B9F85D2-67BC-413E-B758-CF752F6A2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4443" y="3909011"/>
            <a:ext cx="227277" cy="219702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A32CD65B-9A1A-4D8E-A017-AC0E7F8674DC}"/>
              </a:ext>
            </a:extLst>
          </p:cNvPr>
          <p:cNvSpPr/>
          <p:nvPr/>
        </p:nvSpPr>
        <p:spPr>
          <a:xfrm>
            <a:off x="4752314" y="5679256"/>
            <a:ext cx="491535" cy="49153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03200" dist="508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5E2B9F64-A79A-4C5C-BDBE-9750BA8CD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90695" y="5796167"/>
            <a:ext cx="214773" cy="222179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BC5235F6-FC38-4F0E-973D-A22DB0EE0898}"/>
              </a:ext>
            </a:extLst>
          </p:cNvPr>
          <p:cNvSpPr/>
          <p:nvPr/>
        </p:nvSpPr>
        <p:spPr>
          <a:xfrm>
            <a:off x="4752314" y="4697753"/>
            <a:ext cx="491535" cy="49153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03200" dist="508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DB885EB-0BB0-4CE2-8F4D-A4F263D863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5591" y="4816128"/>
            <a:ext cx="224981" cy="2249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EEDCCDC-5EA5-42F1-B468-4D2ED6EFDB5E}"/>
              </a:ext>
            </a:extLst>
          </p:cNvPr>
          <p:cNvSpPr>
            <a:spLocks/>
          </p:cNvSpPr>
          <p:nvPr/>
        </p:nvSpPr>
        <p:spPr>
          <a:xfrm>
            <a:off x="5420328" y="3923132"/>
            <a:ext cx="132477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ja-JP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라이브 채팅 지원*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33F6E7-E9FE-4095-8C65-E4E3E6646604}"/>
              </a:ext>
            </a:extLst>
          </p:cNvPr>
          <p:cNvSpPr>
            <a:spLocks/>
          </p:cNvSpPr>
          <p:nvPr/>
        </p:nvSpPr>
        <p:spPr>
          <a:xfrm>
            <a:off x="5420328" y="4842291"/>
            <a:ext cx="99034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ja-JP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지원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459EB1-6D11-4DD4-95D1-16FB3B8678E4}"/>
              </a:ext>
            </a:extLst>
          </p:cNvPr>
          <p:cNvSpPr>
            <a:spLocks/>
          </p:cNvSpPr>
          <p:nvPr/>
        </p:nvSpPr>
        <p:spPr>
          <a:xfrm>
            <a:off x="5420328" y="5739268"/>
            <a:ext cx="1089009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ja-JP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24x7 P1 전화 지원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751B0A3-E7EF-4032-B33B-AFC6811D7C19}"/>
              </a:ext>
            </a:extLst>
          </p:cNvPr>
          <p:cNvCxnSpPr>
            <a:cxnSpLocks/>
          </p:cNvCxnSpPr>
          <p:nvPr/>
        </p:nvCxnSpPr>
        <p:spPr>
          <a:xfrm>
            <a:off x="4784431" y="4460748"/>
            <a:ext cx="688432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2007765-6D3C-4AA8-80DE-F2902D82FF95}"/>
              </a:ext>
            </a:extLst>
          </p:cNvPr>
          <p:cNvCxnSpPr>
            <a:cxnSpLocks/>
          </p:cNvCxnSpPr>
          <p:nvPr/>
        </p:nvCxnSpPr>
        <p:spPr>
          <a:xfrm>
            <a:off x="4784431" y="5506799"/>
            <a:ext cx="688432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F327D6B-6E34-42BC-BFF7-DB5F3D5D60CB}"/>
              </a:ext>
            </a:extLst>
          </p:cNvPr>
          <p:cNvSpPr txBox="1">
            <a:spLocks/>
          </p:cNvSpPr>
          <p:nvPr/>
        </p:nvSpPr>
        <p:spPr>
          <a:xfrm>
            <a:off x="8500205" y="2946650"/>
            <a:ext cx="14979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ja-JP" sz="1200">
                <a:solidFill>
                  <a:srgbClr val="000000"/>
                </a:solidFill>
              </a:rPr>
              <a:t>다른 고객과의 소통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6801D4-4A8E-4A78-B888-86402DB5243E}"/>
              </a:ext>
            </a:extLst>
          </p:cNvPr>
          <p:cNvSpPr txBox="1">
            <a:spLocks/>
          </p:cNvSpPr>
          <p:nvPr/>
        </p:nvSpPr>
        <p:spPr>
          <a:xfrm>
            <a:off x="10178328" y="2927864"/>
            <a:ext cx="12465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ja-JP" sz="1200">
                <a:solidFill>
                  <a:srgbClr val="000000"/>
                </a:solidFill>
              </a:rPr>
              <a:t>웹 사례 제출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5EA8DE-964F-4941-91CB-1BAEA920A796}"/>
              </a:ext>
            </a:extLst>
          </p:cNvPr>
          <p:cNvSpPr txBox="1">
            <a:spLocks/>
          </p:cNvSpPr>
          <p:nvPr/>
        </p:nvSpPr>
        <p:spPr>
          <a:xfrm>
            <a:off x="6902976" y="3836802"/>
            <a:ext cx="50748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ja-JP" sz="1200" dirty="0">
                <a:solidFill>
                  <a:srgbClr val="000000"/>
                </a:solidFill>
              </a:rPr>
              <a:t>답변을 얻고 사례 제출 관련 도움을 받으려면 채팅 세션을 시작</a:t>
            </a:r>
            <a:r>
              <a:rPr lang="ko-KR" altLang="en-US" sz="1200" dirty="0">
                <a:solidFill>
                  <a:srgbClr val="000000"/>
                </a:solidFill>
              </a:rPr>
              <a:t>하십시오</a:t>
            </a:r>
            <a:r>
              <a:rPr lang="ja-JP" sz="12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4A4F5-AFC4-4C0C-9C0B-D5CCF9738587}"/>
              </a:ext>
            </a:extLst>
          </p:cNvPr>
          <p:cNvSpPr txBox="1">
            <a:spLocks/>
          </p:cNvSpPr>
          <p:nvPr/>
        </p:nvSpPr>
        <p:spPr>
          <a:xfrm>
            <a:off x="6902977" y="4718572"/>
            <a:ext cx="13746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ja-JP" sz="1200">
                <a:solidFill>
                  <a:srgbClr val="000000"/>
                </a:solidFill>
              </a:rPr>
              <a:t>셀프 가이드 여정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AE8F88-582C-4081-9E72-2DADDEC81809}"/>
              </a:ext>
            </a:extLst>
          </p:cNvPr>
          <p:cNvSpPr txBox="1">
            <a:spLocks/>
          </p:cNvSpPr>
          <p:nvPr/>
        </p:nvSpPr>
        <p:spPr>
          <a:xfrm>
            <a:off x="8500205" y="4737357"/>
            <a:ext cx="122872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ja-JP" sz="1200">
                <a:solidFill>
                  <a:srgbClr val="000000"/>
                </a:solidFill>
              </a:rPr>
              <a:t>월별 오피스 아워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90391A-2FF3-4926-98E8-9DFB2244A937}"/>
              </a:ext>
            </a:extLst>
          </p:cNvPr>
          <p:cNvSpPr txBox="1">
            <a:spLocks/>
          </p:cNvSpPr>
          <p:nvPr/>
        </p:nvSpPr>
        <p:spPr>
          <a:xfrm>
            <a:off x="10178328" y="4718571"/>
            <a:ext cx="16713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ja-JP" sz="1200">
                <a:solidFill>
                  <a:srgbClr val="000000"/>
                </a:solidFill>
              </a:rPr>
              <a:t>제품 및 릴리스 설명서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3AC582-C9FB-4A5F-847B-625767A9D5BA}"/>
              </a:ext>
            </a:extLst>
          </p:cNvPr>
          <p:cNvSpPr txBox="1">
            <a:spLocks/>
          </p:cNvSpPr>
          <p:nvPr/>
        </p:nvSpPr>
        <p:spPr>
          <a:xfrm>
            <a:off x="6902977" y="5801318"/>
            <a:ext cx="48181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ja-JP" sz="1200">
                <a:solidFill>
                  <a:srgbClr val="000000"/>
                </a:solidFill>
              </a:rPr>
              <a:t>Adobe 전문가 또는 지정 지원 엔지니어와 상담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C2DA9BA-3077-46EF-93D9-A4C14A1E8B22}"/>
              </a:ext>
            </a:extLst>
          </p:cNvPr>
          <p:cNvSpPr/>
          <p:nvPr/>
        </p:nvSpPr>
        <p:spPr>
          <a:xfrm>
            <a:off x="6902977" y="3353912"/>
            <a:ext cx="432796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sz="900">
                <a:solidFill>
                  <a:schemeClr val="accent2"/>
                </a:solidFill>
              </a:rPr>
              <a:t>https://experienceleaguecommunities.adobe.com/</a:t>
            </a:r>
            <a:endParaRPr lang="en-US" sz="9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92F04C-7C44-4BC2-AC00-DF8A7F8860F6}"/>
              </a:ext>
            </a:extLst>
          </p:cNvPr>
          <p:cNvSpPr/>
          <p:nvPr/>
        </p:nvSpPr>
        <p:spPr>
          <a:xfrm>
            <a:off x="6902977" y="5217303"/>
            <a:ext cx="316744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sz="900">
                <a:solidFill>
                  <a:schemeClr val="accent2"/>
                </a:solidFill>
              </a:rPr>
              <a:t>https://experienceleague.adobe.com/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EB982E65-AC4A-4D11-91AF-8F4CBCE78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243777"/>
              </p:ext>
            </p:extLst>
          </p:nvPr>
        </p:nvGraphicFramePr>
        <p:xfrm>
          <a:off x="380716" y="930651"/>
          <a:ext cx="3948948" cy="5726878"/>
        </p:xfrm>
        <a:graphic>
          <a:graphicData uri="http://schemas.openxmlformats.org/drawingml/2006/table">
            <a:tbl>
              <a:tblPr firstRow="1" bandRow="1"/>
              <a:tblGrid>
                <a:gridCol w="1190909">
                  <a:extLst>
                    <a:ext uri="{9D8B030D-6E8A-4147-A177-3AD203B41FA5}">
                      <a16:colId xmlns:a16="http://schemas.microsoft.com/office/drawing/2014/main" val="875969478"/>
                    </a:ext>
                  </a:extLst>
                </a:gridCol>
                <a:gridCol w="1880283">
                  <a:extLst>
                    <a:ext uri="{9D8B030D-6E8A-4147-A177-3AD203B41FA5}">
                      <a16:colId xmlns:a16="http://schemas.microsoft.com/office/drawing/2014/main" val="4177223563"/>
                    </a:ext>
                  </a:extLst>
                </a:gridCol>
                <a:gridCol w="877756">
                  <a:extLst>
                    <a:ext uri="{9D8B030D-6E8A-4147-A177-3AD203B41FA5}">
                      <a16:colId xmlns:a16="http://schemas.microsoft.com/office/drawing/2014/main" val="1629768658"/>
                    </a:ext>
                  </a:extLst>
                </a:gridCol>
              </a:tblGrid>
              <a:tr h="506396">
                <a:tc gridSpan="3"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ja-JP" sz="1600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전송 팀 및 기능</a:t>
                      </a:r>
                    </a:p>
                  </a:txBody>
                  <a:tcPr marL="17497" marR="17497" marT="13226" marB="1322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2C2C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600" b="1" i="0">
                        <a:latin typeface="Adobe Clean Light" panose="020B0303020404020204" pitchFamily="34" charset="0"/>
                      </a:endParaRPr>
                    </a:p>
                  </a:txBody>
                  <a:tcPr marR="17497" marT="13226" marB="132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3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17497" marR="17497" marT="49597" marB="4959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53165"/>
                  </a:ext>
                </a:extLst>
              </a:tr>
              <a:tr h="607982"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sz="1400" b="0" i="0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할당된 전문가</a:t>
                      </a:r>
                    </a:p>
                  </a:txBody>
                  <a:tcPr marL="41992" marR="41992" marT="16797" marB="1679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A6AE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sz="12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지정 지원 엔지니어</a:t>
                      </a:r>
                    </a:p>
                  </a:txBody>
                  <a:tcPr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264719"/>
                  </a:ext>
                </a:extLst>
              </a:tr>
              <a:tr h="445009">
                <a:tc rowSpan="8"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sz="1400" b="0" i="0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지원 서비스</a:t>
                      </a:r>
                    </a:p>
                  </a:txBody>
                  <a:tcPr marL="0" marR="0" marT="16797" marB="1679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sz="12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온라인 지원</a:t>
                      </a:r>
                    </a:p>
                  </a:txBody>
                  <a:tcPr marR="0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ja-JP" sz="1400" b="0" i="0" u="none" strike="noStrike" kern="1200" baseline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ja-JP" sz="14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24x5</a:t>
                      </a:r>
                      <a:endParaRPr lang="en-US" sz="1400" b="0" i="0" u="none" strike="noStrike" kern="1200" baseline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111599"/>
                  </a:ext>
                </a:extLst>
              </a:tr>
              <a:tr h="3176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sz="12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24x7 P1 문제 지원 </a:t>
                      </a:r>
                    </a:p>
                  </a:txBody>
                  <a:tcPr marR="0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982916"/>
                  </a:ext>
                </a:extLst>
              </a:tr>
              <a:tr h="317649">
                <a:tc vMerge="1">
                  <a:txBody>
                    <a:bodyPr/>
                    <a:lstStyle/>
                    <a:p>
                      <a:pPr marL="182880"/>
                      <a:endParaRPr lang="en-US" sz="1200" b="0" i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sz="12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지정 지원 담당자</a:t>
                      </a:r>
                    </a:p>
                  </a:txBody>
                  <a:tcPr marR="0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488053"/>
                  </a:ext>
                </a:extLst>
              </a:tr>
              <a:tr h="484579">
                <a:tc vMerge="1">
                  <a:txBody>
                    <a:bodyPr/>
                    <a:lstStyle/>
                    <a:p>
                      <a:pPr marL="182880"/>
                      <a:endParaRPr lang="en-US" sz="1200" b="0" i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sz="12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실시간 전화 지원</a:t>
                      </a:r>
                    </a:p>
                  </a:txBody>
                  <a:tcPr marR="0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961505"/>
                  </a:ext>
                </a:extLst>
              </a:tr>
              <a:tr h="397050">
                <a:tc vMerge="1">
                  <a:txBody>
                    <a:bodyPr/>
                    <a:lstStyle/>
                    <a:p>
                      <a:pPr marL="18288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sz="12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에스컬레이션 관리</a:t>
                      </a:r>
                    </a:p>
                  </a:txBody>
                  <a:tcPr marR="0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87327"/>
                  </a:ext>
                </a:extLst>
              </a:tr>
              <a:tr h="486741">
                <a:tc vMerge="1">
                  <a:txBody>
                    <a:bodyPr/>
                    <a:lstStyle/>
                    <a:p>
                      <a:pPr marL="18288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sz="12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연간 지원 리뷰</a:t>
                      </a:r>
                    </a:p>
                  </a:txBody>
                  <a:tcPr marR="0" marT="1322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501666"/>
                  </a:ext>
                </a:extLst>
              </a:tr>
              <a:tr h="4867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sz="12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연간 전문가 세션</a:t>
                      </a:r>
                    </a:p>
                  </a:txBody>
                  <a:tcPr marR="0" marT="1322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743512"/>
                  </a:ext>
                </a:extLst>
              </a:tr>
              <a:tr h="681405">
                <a:tc vMerge="1">
                  <a:txBody>
                    <a:bodyPr/>
                    <a:lstStyle/>
                    <a:p>
                      <a:pPr marL="18288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sz="12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클라우드 지원 활동 – Experience Manager as Cloud</a:t>
                      </a:r>
                    </a:p>
                  </a:txBody>
                  <a:tcPr marR="0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144576"/>
                  </a:ext>
                </a:extLst>
              </a:tr>
              <a:tr h="536060">
                <a:tc rowSpan="2"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sz="1400" b="0" i="0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현장 </a:t>
                      </a:r>
                      <a:br/>
                      <a:r>
                        <a:rPr lang="ja-JP" sz="1400" b="0" i="0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서비스</a:t>
                      </a:r>
                    </a:p>
                  </a:txBody>
                  <a:tcPr marL="0" marR="0" marT="16797" marB="1679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2C2C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sz="12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출시 자문 서비스 – 새로운 솔루션의 첫 해</a:t>
                      </a:r>
                    </a:p>
                  </a:txBody>
                  <a:tcPr marR="0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198372"/>
                  </a:ext>
                </a:extLst>
              </a:tr>
              <a:tr h="459617">
                <a:tc vMerge="1">
                  <a:txBody>
                    <a:bodyPr/>
                    <a:lstStyle/>
                    <a:p>
                      <a:pPr marL="18288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sz="12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현장 서비스 활동 </a:t>
                      </a:r>
                    </a:p>
                  </a:txBody>
                  <a:tcPr marR="0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431232"/>
                  </a:ext>
                </a:extLst>
              </a:tr>
            </a:tbl>
          </a:graphicData>
        </a:graphic>
      </p:graphicFrame>
      <p:sp>
        <p:nvSpPr>
          <p:cNvPr id="46" name="Rectangle 45">
            <a:extLst>
              <a:ext uri="{FF2B5EF4-FFF2-40B4-BE49-F238E27FC236}">
                <a16:creationId xmlns:a16="http://schemas.microsoft.com/office/drawing/2014/main" id="{C23DD36F-5A9B-4622-9E6B-7A14A28C560D}"/>
              </a:ext>
            </a:extLst>
          </p:cNvPr>
          <p:cNvSpPr/>
          <p:nvPr/>
        </p:nvSpPr>
        <p:spPr>
          <a:xfrm>
            <a:off x="6828863" y="4024709"/>
            <a:ext cx="208017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sz="900" i="1">
                <a:solidFill>
                  <a:schemeClr val="tx1">
                    <a:lumMod val="50000"/>
                    <a:lumOff val="50000"/>
                  </a:schemeClr>
                </a:solidFill>
              </a:rPr>
              <a:t>* 모든 제품에 라이브 채팅이 지원되는 것은 아닙니다.</a:t>
            </a:r>
            <a:endParaRPr lang="en-US" sz="800" kern="0">
              <a:solidFill>
                <a:schemeClr val="tx1">
                  <a:lumMod val="50000"/>
                  <a:lumOff val="50000"/>
                </a:schemeClr>
              </a:solidFill>
              <a:latin typeface="Adobe Clean Light" panose="020B030302040402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6F1AF70-40FD-4C7F-B788-BC6275661FF2}"/>
              </a:ext>
            </a:extLst>
          </p:cNvPr>
          <p:cNvGrpSpPr/>
          <p:nvPr/>
        </p:nvGrpSpPr>
        <p:grpSpPr>
          <a:xfrm>
            <a:off x="4605743" y="6298526"/>
            <a:ext cx="7275362" cy="294761"/>
            <a:chOff x="4000500" y="1895754"/>
            <a:chExt cx="1000125" cy="266480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41F18986-014B-459C-A62E-1AC4EEFA052D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6B737B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7A84A58D-7939-4654-95A7-D41DA9FFD794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rPr>
                <a:t>지정 지원 담당자 – 고객 지원 센터와 인터랙션할 수 10명의 사용자 목록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35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B50CB9-B8BF-46E8-80F3-B6314C3B69B6}"/>
              </a:ext>
            </a:extLst>
          </p:cNvPr>
          <p:cNvSpPr txBox="1"/>
          <p:nvPr/>
        </p:nvSpPr>
        <p:spPr>
          <a:xfrm>
            <a:off x="9405257" y="6584043"/>
            <a:ext cx="2788557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ja-JP" sz="1200" i="1">
                <a:solidFill>
                  <a:srgbClr val="5F5F5F"/>
                </a:solidFill>
                <a:cs typeface="Arial"/>
                <a:hlinkClick r:id="rId2"/>
              </a:rPr>
              <a:t>https://adobe.ly/</a:t>
            </a:r>
            <a:r>
              <a:rPr lang="ja-JP" sz="1200">
                <a:ea typeface="+mn-lt"/>
                <a:cs typeface="+mn-lt"/>
                <a:hlinkClick r:id="rId2"/>
              </a:rPr>
              <a:t>elitesupport</a:t>
            </a:r>
            <a:endParaRPr lang="en-US" sz="1200" i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798F8-E52B-4E66-BFC8-4D549CFB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sz="2800"/>
              <a:t>엘리트 지원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19A9B0-941C-4023-9419-4D078FD131DB}"/>
              </a:ext>
            </a:extLst>
          </p:cNvPr>
          <p:cNvGrpSpPr/>
          <p:nvPr/>
        </p:nvGrpSpPr>
        <p:grpSpPr>
          <a:xfrm>
            <a:off x="4511039" y="930652"/>
            <a:ext cx="7370066" cy="360000"/>
            <a:chOff x="4000500" y="1895754"/>
            <a:chExt cx="1000125" cy="266480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AB90B09-012A-433C-9A96-72E4C01EC18D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CC50386-681D-441A-9746-218B04D9630E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rPr>
                <a:t>레벨 및 기능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3374CC1-C2E0-4BEB-8120-2B9CBBA016FB}"/>
              </a:ext>
            </a:extLst>
          </p:cNvPr>
          <p:cNvSpPr/>
          <p:nvPr/>
        </p:nvSpPr>
        <p:spPr>
          <a:xfrm>
            <a:off x="4511038" y="1384662"/>
            <a:ext cx="7370066" cy="1327341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5CE28-0E4A-4D14-BC20-1B0410C298EB}"/>
              </a:ext>
            </a:extLst>
          </p:cNvPr>
          <p:cNvSpPr txBox="1"/>
          <p:nvPr/>
        </p:nvSpPr>
        <p:spPr>
          <a:xfrm>
            <a:off x="4605743" y="1888828"/>
            <a:ext cx="718065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sz="1400"/>
              <a:t>문서화를 위한 온라인 리소스, 모범 사례를 위한 다른 전문가 및 고객과의 소통에 대한 웨비나 시리즈(오피스 아워)에 대한 액세스.문제 해결 팁 및 요령을 대한 질문 및 사례 제출을 위한 다양한 채널도 제공됩니다.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78C2D5-12AC-49F7-B5ED-5C498992BFA0}"/>
              </a:ext>
            </a:extLst>
          </p:cNvPr>
          <p:cNvGrpSpPr/>
          <p:nvPr/>
        </p:nvGrpSpPr>
        <p:grpSpPr>
          <a:xfrm>
            <a:off x="4605744" y="1498727"/>
            <a:ext cx="7180654" cy="360000"/>
            <a:chOff x="4000500" y="1895754"/>
            <a:chExt cx="1000125" cy="266480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F051529-6599-4250-813E-5C2A2AF635E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97AEB7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63EF3CE-3F8D-4EFC-97D0-C2FD163B2B9D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/>
              <a:r>
                <a:rPr lang="ja-JP" sz="1600" kern="0">
                  <a:solidFill>
                    <a:srgbClr val="FFFFFF"/>
                  </a:solidFill>
                  <a:latin typeface="Adobe Clean ExtraBold"/>
                </a:rPr>
                <a:t>온라인 지원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C01E352-9816-42DC-820C-94ED172D51FC}"/>
              </a:ext>
            </a:extLst>
          </p:cNvPr>
          <p:cNvSpPr>
            <a:spLocks/>
          </p:cNvSpPr>
          <p:nvPr/>
        </p:nvSpPr>
        <p:spPr>
          <a:xfrm>
            <a:off x="5420328" y="3000253"/>
            <a:ext cx="26225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ja-JP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온라인 포럼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6D77AB-6D4C-4A17-ADF0-D35AD62AE717}"/>
              </a:ext>
            </a:extLst>
          </p:cNvPr>
          <p:cNvSpPr txBox="1">
            <a:spLocks/>
          </p:cNvSpPr>
          <p:nvPr/>
        </p:nvSpPr>
        <p:spPr>
          <a:xfrm>
            <a:off x="6902977" y="2927865"/>
            <a:ext cx="13746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ja-JP" sz="1200">
                <a:solidFill>
                  <a:srgbClr val="000000"/>
                </a:solidFill>
              </a:rPr>
              <a:t>커뮤니티에 대한 24x7 액세스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6B05E7-8B69-4FD8-BE58-91982D20D72F}"/>
              </a:ext>
            </a:extLst>
          </p:cNvPr>
          <p:cNvCxnSpPr>
            <a:cxnSpLocks/>
          </p:cNvCxnSpPr>
          <p:nvPr/>
        </p:nvCxnSpPr>
        <p:spPr>
          <a:xfrm>
            <a:off x="4784431" y="3609190"/>
            <a:ext cx="688432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4EC99B-9298-4147-ACBA-F212D415E536}"/>
              </a:ext>
            </a:extLst>
          </p:cNvPr>
          <p:cNvCxnSpPr>
            <a:cxnSpLocks/>
          </p:cNvCxnSpPr>
          <p:nvPr/>
        </p:nvCxnSpPr>
        <p:spPr>
          <a:xfrm>
            <a:off x="6680372" y="2958808"/>
            <a:ext cx="0" cy="338516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9A748DD-8E1B-4FA0-A099-E97B9FF103C0}"/>
              </a:ext>
            </a:extLst>
          </p:cNvPr>
          <p:cNvSpPr/>
          <p:nvPr/>
        </p:nvSpPr>
        <p:spPr>
          <a:xfrm>
            <a:off x="4752314" y="2880274"/>
            <a:ext cx="491535" cy="49153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03200" dist="508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04D75F4-79DA-4DF0-81A3-F064E1225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3852" y="3009134"/>
            <a:ext cx="228459" cy="228459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DF49296D-361A-4085-9354-012805048698}"/>
              </a:ext>
            </a:extLst>
          </p:cNvPr>
          <p:cNvSpPr/>
          <p:nvPr/>
        </p:nvSpPr>
        <p:spPr>
          <a:xfrm>
            <a:off x="4752314" y="3771394"/>
            <a:ext cx="491535" cy="49153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03200" dist="508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B9F85D2-67BC-413E-B758-CF752F6A2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4443" y="3909011"/>
            <a:ext cx="227277" cy="219702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A32CD65B-9A1A-4D8E-A017-AC0E7F8674DC}"/>
              </a:ext>
            </a:extLst>
          </p:cNvPr>
          <p:cNvSpPr/>
          <p:nvPr/>
        </p:nvSpPr>
        <p:spPr>
          <a:xfrm>
            <a:off x="4752314" y="5679256"/>
            <a:ext cx="491535" cy="49153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03200" dist="508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5E2B9F64-A79A-4C5C-BDBE-9750BA8CD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90695" y="5796167"/>
            <a:ext cx="214773" cy="222179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BC5235F6-FC38-4F0E-973D-A22DB0EE0898}"/>
              </a:ext>
            </a:extLst>
          </p:cNvPr>
          <p:cNvSpPr/>
          <p:nvPr/>
        </p:nvSpPr>
        <p:spPr>
          <a:xfrm>
            <a:off x="4752314" y="4697753"/>
            <a:ext cx="491535" cy="49153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03200" dist="508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DB885EB-0BB0-4CE2-8F4D-A4F263D863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5591" y="4816128"/>
            <a:ext cx="224981" cy="2249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EEDCCDC-5EA5-42F1-B468-4D2ED6EFDB5E}"/>
              </a:ext>
            </a:extLst>
          </p:cNvPr>
          <p:cNvSpPr>
            <a:spLocks/>
          </p:cNvSpPr>
          <p:nvPr/>
        </p:nvSpPr>
        <p:spPr>
          <a:xfrm>
            <a:off x="5420328" y="3923132"/>
            <a:ext cx="132477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ja-JP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라이브 채팅 지원*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33F6E7-E9FE-4095-8C65-E4E3E6646604}"/>
              </a:ext>
            </a:extLst>
          </p:cNvPr>
          <p:cNvSpPr>
            <a:spLocks/>
          </p:cNvSpPr>
          <p:nvPr/>
        </p:nvSpPr>
        <p:spPr>
          <a:xfrm>
            <a:off x="5420328" y="4842291"/>
            <a:ext cx="99034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ja-JP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지원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459EB1-6D11-4DD4-95D1-16FB3B8678E4}"/>
              </a:ext>
            </a:extLst>
          </p:cNvPr>
          <p:cNvSpPr>
            <a:spLocks/>
          </p:cNvSpPr>
          <p:nvPr/>
        </p:nvSpPr>
        <p:spPr>
          <a:xfrm>
            <a:off x="5420328" y="5739268"/>
            <a:ext cx="1089009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ja-JP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24x7 P1 전화 지원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751B0A3-E7EF-4032-B33B-AFC6811D7C19}"/>
              </a:ext>
            </a:extLst>
          </p:cNvPr>
          <p:cNvCxnSpPr>
            <a:cxnSpLocks/>
          </p:cNvCxnSpPr>
          <p:nvPr/>
        </p:nvCxnSpPr>
        <p:spPr>
          <a:xfrm>
            <a:off x="4784431" y="4460748"/>
            <a:ext cx="688432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2007765-6D3C-4AA8-80DE-F2902D82FF95}"/>
              </a:ext>
            </a:extLst>
          </p:cNvPr>
          <p:cNvCxnSpPr>
            <a:cxnSpLocks/>
          </p:cNvCxnSpPr>
          <p:nvPr/>
        </p:nvCxnSpPr>
        <p:spPr>
          <a:xfrm>
            <a:off x="4784431" y="5506799"/>
            <a:ext cx="688432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F327D6B-6E34-42BC-BFF7-DB5F3D5D60CB}"/>
              </a:ext>
            </a:extLst>
          </p:cNvPr>
          <p:cNvSpPr txBox="1">
            <a:spLocks/>
          </p:cNvSpPr>
          <p:nvPr/>
        </p:nvSpPr>
        <p:spPr>
          <a:xfrm>
            <a:off x="8500205" y="2946650"/>
            <a:ext cx="14979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ja-JP" sz="1200">
                <a:solidFill>
                  <a:srgbClr val="000000"/>
                </a:solidFill>
              </a:rPr>
              <a:t>다른 고객과의 소통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6801D4-4A8E-4A78-B888-86402DB5243E}"/>
              </a:ext>
            </a:extLst>
          </p:cNvPr>
          <p:cNvSpPr txBox="1">
            <a:spLocks/>
          </p:cNvSpPr>
          <p:nvPr/>
        </p:nvSpPr>
        <p:spPr>
          <a:xfrm>
            <a:off x="10178328" y="2927864"/>
            <a:ext cx="12465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ja-JP" sz="1200">
                <a:solidFill>
                  <a:srgbClr val="000000"/>
                </a:solidFill>
              </a:rPr>
              <a:t>웹 사례 제출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5EA8DE-964F-4941-91CB-1BAEA920A796}"/>
              </a:ext>
            </a:extLst>
          </p:cNvPr>
          <p:cNvSpPr txBox="1">
            <a:spLocks/>
          </p:cNvSpPr>
          <p:nvPr/>
        </p:nvSpPr>
        <p:spPr>
          <a:xfrm>
            <a:off x="6902977" y="3836802"/>
            <a:ext cx="504188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ja-JP" sz="1200" dirty="0">
                <a:solidFill>
                  <a:srgbClr val="000000"/>
                </a:solidFill>
              </a:rPr>
              <a:t>답변을 얻고 사례 제출 관련 도움을 받으려면 채팅 세션을 </a:t>
            </a:r>
            <a:r>
              <a:rPr lang="ja-JP" sz="1200">
                <a:solidFill>
                  <a:srgbClr val="000000"/>
                </a:solidFill>
              </a:rPr>
              <a:t>시작</a:t>
            </a:r>
            <a:r>
              <a:rPr lang="ko-KR" altLang="en-US" sz="1200" dirty="0">
                <a:solidFill>
                  <a:srgbClr val="000000"/>
                </a:solidFill>
              </a:rPr>
              <a:t>하십시오</a:t>
            </a:r>
            <a:r>
              <a:rPr lang="ja-JP" sz="12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4A4F5-AFC4-4C0C-9C0B-D5CCF9738587}"/>
              </a:ext>
            </a:extLst>
          </p:cNvPr>
          <p:cNvSpPr txBox="1">
            <a:spLocks/>
          </p:cNvSpPr>
          <p:nvPr/>
        </p:nvSpPr>
        <p:spPr>
          <a:xfrm>
            <a:off x="6902977" y="4718572"/>
            <a:ext cx="13746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ja-JP" sz="1200">
                <a:solidFill>
                  <a:srgbClr val="000000"/>
                </a:solidFill>
              </a:rPr>
              <a:t>셀프 가이드 여정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AE8F88-582C-4081-9E72-2DADDEC81809}"/>
              </a:ext>
            </a:extLst>
          </p:cNvPr>
          <p:cNvSpPr txBox="1">
            <a:spLocks/>
          </p:cNvSpPr>
          <p:nvPr/>
        </p:nvSpPr>
        <p:spPr>
          <a:xfrm>
            <a:off x="8500205" y="4737357"/>
            <a:ext cx="122872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ja-JP" sz="1200">
                <a:solidFill>
                  <a:srgbClr val="000000"/>
                </a:solidFill>
              </a:rPr>
              <a:t>월별 오피스 아워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90391A-2FF3-4926-98E8-9DFB2244A937}"/>
              </a:ext>
            </a:extLst>
          </p:cNvPr>
          <p:cNvSpPr txBox="1">
            <a:spLocks/>
          </p:cNvSpPr>
          <p:nvPr/>
        </p:nvSpPr>
        <p:spPr>
          <a:xfrm>
            <a:off x="10178328" y="4718571"/>
            <a:ext cx="16713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ja-JP" sz="1200">
                <a:solidFill>
                  <a:srgbClr val="000000"/>
                </a:solidFill>
              </a:rPr>
              <a:t>제품 및 릴리스 설명서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3AC582-C9FB-4A5F-847B-625767A9D5BA}"/>
              </a:ext>
            </a:extLst>
          </p:cNvPr>
          <p:cNvSpPr txBox="1">
            <a:spLocks/>
          </p:cNvSpPr>
          <p:nvPr/>
        </p:nvSpPr>
        <p:spPr>
          <a:xfrm>
            <a:off x="6902977" y="5801318"/>
            <a:ext cx="48181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ja-JP" sz="1200">
                <a:solidFill>
                  <a:srgbClr val="000000"/>
                </a:solidFill>
              </a:rPr>
              <a:t>Adobe 전문가 또는 지정 지원 엔지니어와 상담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C2DA9BA-3077-46EF-93D9-A4C14A1E8B22}"/>
              </a:ext>
            </a:extLst>
          </p:cNvPr>
          <p:cNvSpPr/>
          <p:nvPr/>
        </p:nvSpPr>
        <p:spPr>
          <a:xfrm>
            <a:off x="6902977" y="3353912"/>
            <a:ext cx="432796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sz="900">
                <a:solidFill>
                  <a:schemeClr val="accent2"/>
                </a:solidFill>
              </a:rPr>
              <a:t>https://experienceleaguecommunities.adobe.com/</a:t>
            </a:r>
            <a:endParaRPr lang="en-US" sz="9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92F04C-7C44-4BC2-AC00-DF8A7F8860F6}"/>
              </a:ext>
            </a:extLst>
          </p:cNvPr>
          <p:cNvSpPr/>
          <p:nvPr/>
        </p:nvSpPr>
        <p:spPr>
          <a:xfrm>
            <a:off x="6902977" y="5217303"/>
            <a:ext cx="316744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sz="900">
                <a:solidFill>
                  <a:schemeClr val="accent2"/>
                </a:solidFill>
              </a:rPr>
              <a:t>https://experienceleague.adobe.com/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23DD36F-5A9B-4622-9E6B-7A14A28C560D}"/>
              </a:ext>
            </a:extLst>
          </p:cNvPr>
          <p:cNvSpPr/>
          <p:nvPr/>
        </p:nvSpPr>
        <p:spPr>
          <a:xfrm>
            <a:off x="6828863" y="4024709"/>
            <a:ext cx="208017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sz="900" i="1">
                <a:solidFill>
                  <a:schemeClr val="tx1">
                    <a:lumMod val="50000"/>
                    <a:lumOff val="50000"/>
                  </a:schemeClr>
                </a:solidFill>
              </a:rPr>
              <a:t>* 모든 제품에 라이브 채팅이 지원되는 것은 아닙니다.</a:t>
            </a:r>
            <a:endParaRPr lang="en-US" sz="800" kern="0">
              <a:solidFill>
                <a:schemeClr val="tx1">
                  <a:lumMod val="50000"/>
                  <a:lumOff val="50000"/>
                </a:schemeClr>
              </a:solidFill>
              <a:latin typeface="Adobe Clean Light" panose="020B0303020404020204" pitchFamily="34" charset="0"/>
            </a:endParaRP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1015B738-E1E9-4729-A0E1-F3FB5808C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927601"/>
              </p:ext>
            </p:extLst>
          </p:nvPr>
        </p:nvGraphicFramePr>
        <p:xfrm>
          <a:off x="375367" y="930652"/>
          <a:ext cx="3962786" cy="5797438"/>
        </p:xfrm>
        <a:graphic>
          <a:graphicData uri="http://schemas.openxmlformats.org/drawingml/2006/table">
            <a:tbl>
              <a:tblPr firstRow="1" bandRow="1"/>
              <a:tblGrid>
                <a:gridCol w="1034333">
                  <a:extLst>
                    <a:ext uri="{9D8B030D-6E8A-4147-A177-3AD203B41FA5}">
                      <a16:colId xmlns:a16="http://schemas.microsoft.com/office/drawing/2014/main" val="875969478"/>
                    </a:ext>
                  </a:extLst>
                </a:gridCol>
                <a:gridCol w="2364400">
                  <a:extLst>
                    <a:ext uri="{9D8B030D-6E8A-4147-A177-3AD203B41FA5}">
                      <a16:colId xmlns:a16="http://schemas.microsoft.com/office/drawing/2014/main" val="4177223563"/>
                    </a:ext>
                  </a:extLst>
                </a:gridCol>
                <a:gridCol w="564053">
                  <a:extLst>
                    <a:ext uri="{9D8B030D-6E8A-4147-A177-3AD203B41FA5}">
                      <a16:colId xmlns:a16="http://schemas.microsoft.com/office/drawing/2014/main" val="1629768658"/>
                    </a:ext>
                  </a:extLst>
                </a:gridCol>
              </a:tblGrid>
              <a:tr h="512814">
                <a:tc gridSpan="3"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ja-JP" sz="1600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전송 팀 및 기능</a:t>
                      </a:r>
                    </a:p>
                  </a:txBody>
                  <a:tcPr marL="17497" marR="17497" marT="13226" marB="1322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2C2C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600" b="1" i="0">
                        <a:latin typeface="Adobe Clean Light" panose="020B0303020404020204" pitchFamily="34" charset="0"/>
                      </a:endParaRPr>
                    </a:p>
                  </a:txBody>
                  <a:tcPr marR="17497" marT="13226" marB="132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3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17497" marR="17497" marT="49597" marB="4959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53165"/>
                  </a:ext>
                </a:extLst>
              </a:tr>
              <a:tr h="258021">
                <a:tc rowSpan="2"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sz="1400" b="0" i="0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할당된 전문가</a:t>
                      </a:r>
                    </a:p>
                  </a:txBody>
                  <a:tcPr marL="41992" marR="41992" marT="16797" marB="1679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A6AE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sz="11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지정 지원 엔지니어</a:t>
                      </a:r>
                    </a:p>
                  </a:txBody>
                  <a:tcPr marL="17497" marR="17497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264719"/>
                  </a:ext>
                </a:extLst>
              </a:tr>
              <a:tr h="309358">
                <a:tc vMerge="1">
                  <a:txBody>
                    <a:bodyPr/>
                    <a:lstStyle/>
                    <a:p>
                      <a:pPr marL="182880" algn="l" defTabSz="914400" rtl="0" eaLnBrk="1" latinLnBrk="0" hangingPunct="1"/>
                      <a:endParaRPr lang="en-US" sz="1200" b="0" i="0" kern="1200">
                        <a:solidFill>
                          <a:schemeClr val="tx1"/>
                        </a:solidFill>
                        <a:latin typeface="Adobe Clean Light" panose="020B0303020404020204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indent="0" algn="l" defTabSz="1088291" rtl="0" eaLnBrk="1" latinLnBrk="0" hangingPunct="1"/>
                      <a:r>
                        <a:rPr lang="ja-JP" sz="11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기술 계정 관리자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056486"/>
                  </a:ext>
                </a:extLst>
              </a:tr>
              <a:tr h="258021">
                <a:tc rowSpan="11"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sz="1400" b="0" i="0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지원 서비스</a:t>
                      </a:r>
                    </a:p>
                  </a:txBody>
                  <a:tcPr marL="0" marR="0" marT="16797" marB="1679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indent="0" algn="l" defTabSz="1088291" rtl="0" eaLnBrk="1" latinLnBrk="0" hangingPunct="1"/>
                      <a:r>
                        <a:rPr lang="ja-JP" sz="11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온라인 지원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24x5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111599"/>
                  </a:ext>
                </a:extLst>
              </a:tr>
              <a:tr h="2580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sz="11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24x7 P1 문제 지원 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982916"/>
                  </a:ext>
                </a:extLst>
              </a:tr>
              <a:tr h="258021">
                <a:tc vMerge="1">
                  <a:txBody>
                    <a:bodyPr/>
                    <a:lstStyle/>
                    <a:p>
                      <a:pPr marL="182880"/>
                      <a:endParaRPr lang="en-US" sz="1200" b="0" i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indent="0" algn="l" defTabSz="1088291" rtl="0" eaLnBrk="1" latinLnBrk="0" hangingPunct="1"/>
                      <a:r>
                        <a:rPr lang="ja-JP" sz="11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지정 지원 담당자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488053"/>
                  </a:ext>
                </a:extLst>
              </a:tr>
              <a:tr h="258021">
                <a:tc vMerge="1">
                  <a:txBody>
                    <a:bodyPr/>
                    <a:lstStyle/>
                    <a:p>
                      <a:pPr marL="182880"/>
                      <a:endParaRPr lang="en-US" sz="1200" b="0" i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indent="0" algn="l" defTabSz="1088291" rtl="0" eaLnBrk="1" latinLnBrk="0" hangingPunct="1"/>
                      <a:r>
                        <a:rPr lang="ja-JP" sz="11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실시간 전화 지원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961505"/>
                  </a:ext>
                </a:extLst>
              </a:tr>
              <a:tr h="424875">
                <a:tc vMerge="1">
                  <a:txBody>
                    <a:bodyPr/>
                    <a:lstStyle/>
                    <a:p>
                      <a:pPr marL="18288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sz="11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에스컬레이션 관리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87327"/>
                  </a:ext>
                </a:extLst>
              </a:tr>
              <a:tr h="429565">
                <a:tc vMerge="1">
                  <a:txBody>
                    <a:bodyPr/>
                    <a:lstStyle/>
                    <a:p>
                      <a:pPr marL="18288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sz="11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연간 서비스 리뷰</a:t>
                      </a:r>
                    </a:p>
                  </a:txBody>
                  <a:tcPr marL="17497" marR="17497" marT="1322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501666"/>
                  </a:ext>
                </a:extLst>
              </a:tr>
              <a:tr h="4295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sz="11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연간 전문가 세션</a:t>
                      </a:r>
                    </a:p>
                  </a:txBody>
                  <a:tcPr marL="17497" marR="17497" marT="1322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813536"/>
                  </a:ext>
                </a:extLst>
              </a:tr>
              <a:tr h="424875">
                <a:tc vMerge="1">
                  <a:txBody>
                    <a:bodyPr/>
                    <a:lstStyle/>
                    <a:p>
                      <a:pPr marL="18288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sz="11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이벤트 관리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144576"/>
                  </a:ext>
                </a:extLst>
              </a:tr>
              <a:tr h="429565">
                <a:tc vMerge="1">
                  <a:txBody>
                    <a:bodyPr/>
                    <a:lstStyle/>
                    <a:p>
                      <a:pPr marL="182880"/>
                      <a:endParaRPr lang="en-US" sz="1200" b="0" i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indent="0" algn="l" defTabSz="1088291" rtl="0" eaLnBrk="1" latinLnBrk="0" hangingPunct="1"/>
                      <a:r>
                        <a:rPr lang="ja-JP" sz="11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환경 검토, 유지 관리 및 모니터링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641712"/>
                  </a:ext>
                </a:extLst>
              </a:tr>
              <a:tr h="429565">
                <a:tc vMerge="1">
                  <a:txBody>
                    <a:bodyPr/>
                    <a:lstStyle/>
                    <a:p>
                      <a:pPr marL="182880"/>
                      <a:endParaRPr lang="en-US" sz="1200" b="0" i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indent="0" algn="l" defTabSz="1088291" rtl="0" eaLnBrk="1" latinLnBrk="0" hangingPunct="1"/>
                      <a:r>
                        <a:rPr lang="ja-JP" sz="11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릴리스, 마이그레이션, 업그레이드 및 제품 로드맵 검토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92154"/>
                  </a:ext>
                </a:extLst>
              </a:tr>
              <a:tr h="429565">
                <a:tc vMerge="1">
                  <a:txBody>
                    <a:bodyPr/>
                    <a:lstStyle/>
                    <a:p>
                      <a:pPr marL="182880"/>
                      <a:endParaRPr lang="en-US" sz="1200" b="0" i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indent="0" algn="l" defTabSz="1088291" rtl="0" eaLnBrk="1" latinLnBrk="0" hangingPunct="1"/>
                      <a:r>
                        <a:rPr lang="ja-JP" sz="11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클라우드 지원 활동 – Experience Manager as Cloud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353945"/>
                  </a:ext>
                </a:extLst>
              </a:tr>
              <a:tr h="429565">
                <a:tc rowSpan="2"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sz="1400" b="0" i="0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현장 </a:t>
                      </a:r>
                      <a:br/>
                      <a:r>
                        <a:rPr lang="ja-JP" sz="1400" b="0" i="0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서비스</a:t>
                      </a:r>
                    </a:p>
                  </a:txBody>
                  <a:tcPr marL="0" marR="0" marT="16797" marB="1679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2C2C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indent="0" algn="l" defTabSz="1088291" rtl="0" eaLnBrk="1" latinLnBrk="0" hangingPunct="1"/>
                      <a:r>
                        <a:rPr lang="ja-JP" sz="11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출시 자문 서비스 – 새로운 솔루션의 첫 해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198372"/>
                  </a:ext>
                </a:extLst>
              </a:tr>
              <a:tr h="258021">
                <a:tc vMerge="1">
                  <a:txBody>
                    <a:bodyPr/>
                    <a:lstStyle/>
                    <a:p>
                      <a:pPr marL="18288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sz="11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현장 서비스 활동 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431232"/>
                  </a:ext>
                </a:extLst>
              </a:tr>
            </a:tbl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C829D3E5-E657-4CF2-8D46-EFF63C8778A2}"/>
              </a:ext>
            </a:extLst>
          </p:cNvPr>
          <p:cNvGrpSpPr/>
          <p:nvPr/>
        </p:nvGrpSpPr>
        <p:grpSpPr>
          <a:xfrm>
            <a:off x="4605743" y="6298526"/>
            <a:ext cx="7275362" cy="294761"/>
            <a:chOff x="4000500" y="1895754"/>
            <a:chExt cx="1000125" cy="2664807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8057B8E1-1986-4A38-9582-EB9C676CBFEF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6B737B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5CD6983-9A7E-4E3E-B2D3-CE842E83FCA4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rPr>
                <a:t>지정 지원 담당자 – 고객 지원 센터와 인터랙션할 수 15명의 사용자 목록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34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1B4F9-D34A-487E-A277-D95C430F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/>
              <a:t>고객 지원 가이드라인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510472-CFDE-4069-A3AE-0844B7B8A89C}"/>
              </a:ext>
            </a:extLst>
          </p:cNvPr>
          <p:cNvSpPr/>
          <p:nvPr/>
        </p:nvSpPr>
        <p:spPr>
          <a:xfrm>
            <a:off x="0" y="946379"/>
            <a:ext cx="12192000" cy="7395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/>
              <a:t>포털과 별칭은 정보의 가치 및 지원 리소스에 대한 액세스 권한을 제공합니다.오픈 티켓을 확인하고 새로운 티켓을 제출한 후 고객 지원 센터에 문의하십시오.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C9B939-6C03-4BEA-823E-6216C72B8474}"/>
              </a:ext>
            </a:extLst>
          </p:cNvPr>
          <p:cNvSpPr/>
          <p:nvPr/>
        </p:nvSpPr>
        <p:spPr>
          <a:xfrm>
            <a:off x="350360" y="2062615"/>
            <a:ext cx="5655533" cy="455184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D7BDB6-351A-4BD0-B89A-EB2413570319}"/>
              </a:ext>
            </a:extLst>
          </p:cNvPr>
          <p:cNvGrpSpPr/>
          <p:nvPr/>
        </p:nvGrpSpPr>
        <p:grpSpPr>
          <a:xfrm>
            <a:off x="444131" y="2172785"/>
            <a:ext cx="5467991" cy="360000"/>
            <a:chOff x="4000500" y="1895754"/>
            <a:chExt cx="1000125" cy="266480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25EBF74-7021-410D-90A0-16EC337764D8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2C2C2C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22F6EB7-E06B-43A9-8CF9-795748EF9DB5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/>
              <a:r>
                <a:rPr lang="ja-JP" sz="1600" kern="0">
                  <a:solidFill>
                    <a:srgbClr val="FFFFFF"/>
                  </a:solidFill>
                  <a:latin typeface="Adobe Clean ExtraBold"/>
                </a:rPr>
                <a:t>고객 지원 센터에서 취급하는 업무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062D30E-8CEE-4342-95A0-AAB730AF476B}"/>
              </a:ext>
            </a:extLst>
          </p:cNvPr>
          <p:cNvSpPr txBox="1"/>
          <p:nvPr/>
        </p:nvSpPr>
        <p:spPr>
          <a:xfrm>
            <a:off x="497256" y="2565928"/>
            <a:ext cx="5361740" cy="28380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ja-JP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Wingdings"/>
                <a:sym typeface="Wingdings"/>
              </a:rPr>
              <a:t>ü</a:t>
            </a:r>
            <a:r>
              <a:rPr lang="ja-JP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rPr>
              <a:t> </a:t>
            </a:r>
            <a:r>
              <a:rPr lang="ja-JP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Adobe Clean"/>
              </a:rPr>
              <a:t>지원되는 구성에서 문제 해결 및 제품 문제에 대한 솔루션 지원</a:t>
            </a:r>
            <a:r>
              <a:rPr lang="ja-JP" kern="1400" dirty="0">
                <a:solidFill>
                  <a:srgbClr val="000000"/>
                </a:solidFill>
                <a:latin typeface="Adobe Clean"/>
              </a:rPr>
              <a:t> </a:t>
            </a:r>
            <a:endParaRPr lang="en-US" sz="1800" kern="140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ja-JP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Wingdings"/>
                <a:sym typeface="Wingdings"/>
              </a:rPr>
              <a:t>ü</a:t>
            </a:r>
            <a:r>
              <a:rPr lang="ja-JP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rPr>
              <a:t> </a:t>
            </a:r>
            <a:r>
              <a:rPr lang="ja-JP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Adobe Clean"/>
              </a:rPr>
              <a:t>원격 진단</a:t>
            </a:r>
            <a:r>
              <a:rPr lang="ja-JP" kern="1400" dirty="0">
                <a:solidFill>
                  <a:srgbClr val="000000"/>
                </a:solidFill>
                <a:latin typeface="Adobe Clean"/>
              </a:rPr>
              <a:t> </a:t>
            </a:r>
            <a:endParaRPr lang="en-US" sz="1800" kern="140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ja-JP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Wingdings"/>
                <a:sym typeface="Wingdings"/>
              </a:rPr>
              <a:t>ü</a:t>
            </a:r>
            <a:r>
              <a:rPr lang="ja-JP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rPr>
              <a:t> </a:t>
            </a:r>
            <a:r>
              <a:rPr lang="ja-JP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Adobe Clean"/>
              </a:rPr>
              <a:t>지원 패키지 맞춤화에 사용 가능한 추가 서비스 개선 사항</a:t>
            </a: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ja-JP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Wingdings"/>
                <a:sym typeface="Wingdings"/>
              </a:rPr>
              <a:t>ü</a:t>
            </a:r>
            <a:r>
              <a:rPr lang="ja-JP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rPr>
              <a:t> </a:t>
            </a:r>
            <a:r>
              <a:rPr lang="ja-JP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Adobe Clean"/>
              </a:rPr>
              <a:t>제품 업그레이드 릴리스</a:t>
            </a:r>
            <a:r>
              <a:rPr lang="ja-JP" kern="1400" dirty="0">
                <a:solidFill>
                  <a:srgbClr val="000000"/>
                </a:solidFill>
                <a:latin typeface="Adobe Clean"/>
              </a:rPr>
              <a:t>(</a:t>
            </a:r>
            <a:r>
              <a:rPr lang="ja-JP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Adobe Clean"/>
              </a:rPr>
              <a:t>온프레미스)</a:t>
            </a:r>
          </a:p>
          <a:p>
            <a:pPr>
              <a:lnSpc>
                <a:spcPct val="110000"/>
              </a:lnSpc>
            </a:pPr>
            <a:r>
              <a:rPr lang="ja-JP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Wingdings"/>
                <a:sym typeface="Wingdings"/>
              </a:rPr>
              <a:t>ü</a:t>
            </a:r>
            <a:r>
              <a:rPr lang="ja-JP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rPr>
              <a:t> </a:t>
            </a:r>
            <a:r>
              <a:rPr lang="ja-JP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Adobe Clean"/>
              </a:rPr>
              <a:t>유지보수 릴리스</a:t>
            </a:r>
            <a:r>
              <a:rPr lang="ja-JP" kern="1400" dirty="0">
                <a:solidFill>
                  <a:srgbClr val="000000"/>
                </a:solidFill>
                <a:latin typeface="Adobe Clean"/>
              </a:rPr>
              <a:t>(</a:t>
            </a:r>
            <a:r>
              <a:rPr lang="ja-JP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Adobe Clean"/>
              </a:rPr>
              <a:t>온프레미스)</a:t>
            </a:r>
            <a:r>
              <a:rPr lang="ja-JP" kern="1400" dirty="0">
                <a:solidFill>
                  <a:srgbClr val="000000"/>
                </a:solidFill>
                <a:latin typeface="Adobe Clean"/>
              </a:rPr>
              <a:t> </a:t>
            </a:r>
            <a:endParaRPr lang="en-US" sz="18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ja-JP" kern="1400" dirty="0">
                <a:latin typeface="Wingdings"/>
                <a:ea typeface="+mn-lt"/>
                <a:cs typeface="+mn-lt"/>
                <a:sym typeface="Wingdings"/>
              </a:rPr>
              <a:t>ü</a:t>
            </a:r>
            <a:r>
              <a:rPr lang="ja-JP" kern="1400" dirty="0">
                <a:latin typeface="Calibri"/>
                <a:ea typeface="+mn-lt"/>
                <a:cs typeface="Calibri"/>
              </a:rPr>
              <a:t> </a:t>
            </a:r>
            <a:r>
              <a:rPr lang="ja-JP" kern="1400" dirty="0">
                <a:ea typeface="+mn-lt"/>
                <a:cs typeface="+mn-lt"/>
              </a:rPr>
              <a:t>애플리케이션 통합 문제*</a:t>
            </a:r>
            <a:endParaRPr lang="en-US" kern="1400" dirty="0"/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endParaRPr lang="en-US" sz="1800" kern="140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CF4E0C-506B-4FE7-BAAA-208B5254F44F}"/>
              </a:ext>
            </a:extLst>
          </p:cNvPr>
          <p:cNvSpPr/>
          <p:nvPr/>
        </p:nvSpPr>
        <p:spPr>
          <a:xfrm>
            <a:off x="6149125" y="2062615"/>
            <a:ext cx="5655533" cy="455184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6E0D72-DA0C-475C-9A7B-3D1CFFCD12F7}"/>
              </a:ext>
            </a:extLst>
          </p:cNvPr>
          <p:cNvGrpSpPr/>
          <p:nvPr/>
        </p:nvGrpSpPr>
        <p:grpSpPr>
          <a:xfrm>
            <a:off x="6242896" y="2172785"/>
            <a:ext cx="5467991" cy="360000"/>
            <a:chOff x="4000500" y="1895754"/>
            <a:chExt cx="1000125" cy="266480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0A75D72-7D93-4CB4-B3F7-358A520F283A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A0F00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B2874C0-205C-43EB-8B2C-A83C844B08AE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/>
              <a:r>
                <a:rPr lang="ja-JP" sz="1600" kern="0">
                  <a:solidFill>
                    <a:srgbClr val="FFFFFF"/>
                  </a:solidFill>
                  <a:latin typeface="Adobe Clean ExtraBold"/>
                </a:rPr>
                <a:t>고객 지원 센터에서 취급하지 않는 업무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91D50FA-8EFB-4B93-9C2C-15C1B3B9CA13}"/>
              </a:ext>
            </a:extLst>
          </p:cNvPr>
          <p:cNvSpPr txBox="1"/>
          <p:nvPr/>
        </p:nvSpPr>
        <p:spPr>
          <a:xfrm>
            <a:off x="6296021" y="2565928"/>
            <a:ext cx="5361740" cy="400866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ja-JP" kern="1400" dirty="0">
                <a:solidFill>
                  <a:srgbClr val="000000"/>
                </a:solidFill>
                <a:latin typeface="Wingdings"/>
                <a:sym typeface="Wingdings"/>
              </a:rPr>
              <a:t>x</a:t>
            </a:r>
            <a:r>
              <a:rPr lang="ja-JP" kern="1400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ja-JP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Adobe Clean"/>
              </a:rPr>
              <a:t>아키텍처 검토</a:t>
            </a:r>
            <a:r>
              <a:rPr lang="ja-JP" kern="1400" dirty="0">
                <a:solidFill>
                  <a:srgbClr val="000000"/>
                </a:solidFill>
                <a:latin typeface="Adobe Clean"/>
              </a:rPr>
              <a:t> </a:t>
            </a:r>
            <a:endParaRPr lang="en-US" sz="18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ja-JP" kern="1400" dirty="0">
                <a:solidFill>
                  <a:srgbClr val="000000"/>
                </a:solidFill>
                <a:latin typeface="Wingdings"/>
                <a:sym typeface="Wingdings"/>
              </a:rPr>
              <a:t>x</a:t>
            </a:r>
            <a:r>
              <a:rPr lang="ja-JP" kern="1400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ja-JP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Adobe Clean"/>
              </a:rPr>
              <a:t>사용자 지정 코드 검토 또는 문제 해결</a:t>
            </a:r>
            <a:r>
              <a:rPr lang="ja-JP" kern="1400" dirty="0">
                <a:solidFill>
                  <a:srgbClr val="000000"/>
                </a:solidFill>
                <a:latin typeface="Adobe Clean"/>
              </a:rPr>
              <a:t> </a:t>
            </a:r>
            <a:endParaRPr lang="en-US" sz="18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ja-JP" kern="1400" dirty="0">
                <a:solidFill>
                  <a:srgbClr val="000000"/>
                </a:solidFill>
                <a:latin typeface="Wingdings"/>
                <a:sym typeface="Wingdings"/>
              </a:rPr>
              <a:t>x</a:t>
            </a:r>
            <a:r>
              <a:rPr lang="ja-JP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rPr>
              <a:t> </a:t>
            </a:r>
            <a:r>
              <a:rPr lang="ja-JP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Adobe Clean"/>
              </a:rPr>
              <a:t>사용자 지정 개선 사항(아이디어로서 커뮤니티에 제출)</a:t>
            </a:r>
          </a:p>
          <a:p>
            <a:pPr>
              <a:lnSpc>
                <a:spcPct val="110000"/>
              </a:lnSpc>
            </a:pPr>
            <a:r>
              <a:rPr lang="ja-JP" kern="1400" dirty="0">
                <a:solidFill>
                  <a:srgbClr val="000000"/>
                </a:solidFill>
                <a:latin typeface="Wingdings"/>
                <a:sym typeface="Wingdings"/>
              </a:rPr>
              <a:t>x</a:t>
            </a:r>
            <a:r>
              <a:rPr lang="ja-JP" kern="1400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ja-JP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Adobe Clean"/>
              </a:rPr>
              <a:t>지식 이전 및 교육 서비스</a:t>
            </a:r>
            <a:r>
              <a:rPr lang="ja-JP" kern="1400" dirty="0">
                <a:solidFill>
                  <a:srgbClr val="000000"/>
                </a:solidFill>
                <a:latin typeface="Adobe Clean"/>
              </a:rPr>
              <a:t> </a:t>
            </a:r>
            <a:endParaRPr lang="en-US" sz="18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ja-JP" kern="1400" dirty="0">
                <a:solidFill>
                  <a:srgbClr val="000000"/>
                </a:solidFill>
                <a:latin typeface="Wingdings"/>
                <a:sym typeface="Wingdings"/>
              </a:rPr>
              <a:t>x</a:t>
            </a:r>
            <a:r>
              <a:rPr lang="ja-JP" kern="1400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ja-JP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Adobe Clean"/>
              </a:rPr>
              <a:t>개발 서비스</a:t>
            </a:r>
            <a:r>
              <a:rPr lang="ja-JP" kern="1400" dirty="0">
                <a:solidFill>
                  <a:srgbClr val="000000"/>
                </a:solidFill>
                <a:latin typeface="Adobe Clean"/>
              </a:rPr>
              <a:t> </a:t>
            </a:r>
            <a:endParaRPr lang="en-US" kern="1400" dirty="0">
              <a:solidFill>
                <a:srgbClr val="000000"/>
              </a:solidFill>
              <a:latin typeface="Adobe Clean" panose="020B0503020404020204" pitchFamily="34" charset="0"/>
            </a:endParaRP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ja-JP" kern="1400" dirty="0">
                <a:solidFill>
                  <a:srgbClr val="000000"/>
                </a:solidFill>
                <a:latin typeface="Wingdings"/>
                <a:sym typeface="Wingdings"/>
              </a:rPr>
              <a:t>x</a:t>
            </a:r>
            <a:r>
              <a:rPr lang="ja-JP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rPr>
              <a:t> </a:t>
            </a:r>
            <a:r>
              <a:rPr lang="ja-JP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Adobe Clean"/>
              </a:rPr>
              <a:t>구현</a:t>
            </a: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ja-JP" kern="1400" dirty="0">
                <a:solidFill>
                  <a:srgbClr val="000000"/>
                </a:solidFill>
                <a:latin typeface="Wingdings"/>
                <a:sym typeface="Wingdings"/>
              </a:rPr>
              <a:t>x</a:t>
            </a:r>
            <a:r>
              <a:rPr lang="ja-JP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rPr>
              <a:t> </a:t>
            </a:r>
            <a:r>
              <a:rPr lang="ja-JP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Adobe Clean"/>
              </a:rPr>
              <a:t>서드파티 제품 또는 하드웨어 권장 사항</a:t>
            </a:r>
          </a:p>
          <a:p>
            <a:pPr>
              <a:lnSpc>
                <a:spcPct val="110000"/>
              </a:lnSpc>
            </a:pPr>
            <a:r>
              <a:rPr lang="ja-JP" kern="1400" dirty="0">
                <a:solidFill>
                  <a:srgbClr val="000000"/>
                </a:solidFill>
                <a:latin typeface="Wingdings"/>
                <a:sym typeface="Wingdings"/>
              </a:rPr>
              <a:t>x</a:t>
            </a:r>
            <a:r>
              <a:rPr lang="ja-JP" kern="1400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ja-JP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Adobe Clean"/>
              </a:rPr>
              <a:t>비 Adobe 제품의 문제 해결</a:t>
            </a:r>
            <a:r>
              <a:rPr lang="ja-JP" kern="1400" dirty="0">
                <a:solidFill>
                  <a:srgbClr val="000000"/>
                </a:solidFill>
                <a:latin typeface="Adobe Clean"/>
              </a:rPr>
              <a:t> </a:t>
            </a:r>
            <a:endParaRPr lang="en-US" sz="18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ja-JP" kern="1400" dirty="0">
                <a:solidFill>
                  <a:srgbClr val="000000"/>
                </a:solidFill>
                <a:latin typeface="Wingdings"/>
                <a:sym typeface="Wingdings"/>
              </a:rPr>
              <a:t>x</a:t>
            </a:r>
            <a:r>
              <a:rPr lang="ja-JP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rPr>
              <a:t> </a:t>
            </a:r>
            <a:r>
              <a:rPr lang="ja-JP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Adobe Clean"/>
              </a:rPr>
              <a:t>지원되지 않는 구성의 문제(참고: 이러한 요청은 채널로 배포될 수 있음)</a:t>
            </a:r>
          </a:p>
          <a:p>
            <a:r>
              <a:rPr lang="ja-JP" kern="1400" dirty="0">
                <a:latin typeface="Wingdings"/>
                <a:ea typeface="+mn-lt"/>
                <a:cs typeface="+mn-lt"/>
                <a:sym typeface="Wingdings"/>
              </a:rPr>
              <a:t>x</a:t>
            </a:r>
            <a:r>
              <a:rPr lang="ja-JP" kern="1400" dirty="0">
                <a:latin typeface="Calibri"/>
                <a:ea typeface="+mn-lt"/>
                <a:cs typeface="Calibri"/>
              </a:rPr>
              <a:t> </a:t>
            </a:r>
            <a:r>
              <a:rPr lang="ja-JP" kern="1400" dirty="0">
                <a:ea typeface="+mn-lt"/>
                <a:cs typeface="+mn-lt"/>
              </a:rPr>
              <a:t>성능 튜닝</a:t>
            </a:r>
            <a:endParaRPr lang="en-US" dirty="0"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ja-JP" kern="1400" dirty="0">
                <a:latin typeface="Wingdings"/>
                <a:ea typeface="+mn-lt"/>
                <a:cs typeface="+mn-lt"/>
                <a:sym typeface="Wingdings"/>
              </a:rPr>
              <a:t>x</a:t>
            </a:r>
            <a:r>
              <a:rPr lang="ja-JP" kern="1400" dirty="0">
                <a:latin typeface="Calibri"/>
                <a:ea typeface="+mn-lt"/>
                <a:cs typeface="Calibri"/>
              </a:rPr>
              <a:t> </a:t>
            </a:r>
            <a:r>
              <a:rPr lang="ja-JP" kern="1400" dirty="0">
                <a:ea typeface="+mn-lt"/>
                <a:cs typeface="+mn-lt"/>
              </a:rPr>
              <a:t>재현 가능하지 않는 문제 </a:t>
            </a:r>
            <a:endParaRPr lang="en-US" dirty="0">
              <a:ea typeface="+mn-lt"/>
              <a:cs typeface="+mn-lt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80486C-289F-4C0E-8637-7E31EB8D3D1E}"/>
              </a:ext>
            </a:extLst>
          </p:cNvPr>
          <p:cNvGrpSpPr/>
          <p:nvPr/>
        </p:nvGrpSpPr>
        <p:grpSpPr>
          <a:xfrm>
            <a:off x="6059375" y="1967608"/>
            <a:ext cx="640080" cy="640080"/>
            <a:chOff x="-1372654" y="1685924"/>
            <a:chExt cx="1178993" cy="109537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C288B6-9009-4196-861C-D976B6A26476}"/>
                </a:ext>
              </a:extLst>
            </p:cNvPr>
            <p:cNvSpPr/>
            <p:nvPr/>
          </p:nvSpPr>
          <p:spPr>
            <a:xfrm>
              <a:off x="-1372654" y="1685924"/>
              <a:ext cx="1178993" cy="109537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 descr="단색으로 채워진 닫기">
              <a:extLst>
                <a:ext uri="{FF2B5EF4-FFF2-40B4-BE49-F238E27FC236}">
                  <a16:creationId xmlns:a16="http://schemas.microsoft.com/office/drawing/2014/main" id="{F3405D52-9814-4005-9DF7-ECB2F1644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240357" y="1752600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96EF94-A851-41E0-BB44-8BBF01F05F46}"/>
              </a:ext>
            </a:extLst>
          </p:cNvPr>
          <p:cNvGrpSpPr/>
          <p:nvPr/>
        </p:nvGrpSpPr>
        <p:grpSpPr>
          <a:xfrm>
            <a:off x="203463" y="1967608"/>
            <a:ext cx="640080" cy="640080"/>
            <a:chOff x="-2067980" y="4003938"/>
            <a:chExt cx="1178993" cy="109537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CA4900C-7445-4BC7-9007-57EBDCDC07C7}"/>
                </a:ext>
              </a:extLst>
            </p:cNvPr>
            <p:cNvSpPr/>
            <p:nvPr/>
          </p:nvSpPr>
          <p:spPr>
            <a:xfrm>
              <a:off x="-2067980" y="4003938"/>
              <a:ext cx="1178993" cy="109537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단색으로 채워진 확인 표시">
              <a:extLst>
                <a:ext uri="{FF2B5EF4-FFF2-40B4-BE49-F238E27FC236}">
                  <a16:creationId xmlns:a16="http://schemas.microsoft.com/office/drawing/2014/main" id="{BB0172E6-EA37-4B88-BFEE-09B14A63E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935682" y="4093233"/>
              <a:ext cx="914400" cy="9144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08A56C8-3EF7-40FA-9EE8-541ABB9EF701}"/>
              </a:ext>
            </a:extLst>
          </p:cNvPr>
          <p:cNvSpPr txBox="1"/>
          <p:nvPr/>
        </p:nvSpPr>
        <p:spPr>
          <a:xfrm>
            <a:off x="-1815" y="6611256"/>
            <a:ext cx="3985985" cy="20005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sz="700" i="1"/>
              <a:t>*Adobe 측으로만 제한</a:t>
            </a:r>
          </a:p>
        </p:txBody>
      </p:sp>
    </p:spTree>
    <p:extLst>
      <p:ext uri="{BB962C8B-B14F-4D97-AF65-F5344CB8AC3E}">
        <p14:creationId xmlns:p14="http://schemas.microsoft.com/office/powerpoint/2010/main" val="4174059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B7971-F3D3-4555-87A2-73ED49A90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/>
              <a:t>고객 지원 센터에 문의하는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668E61-3A0E-4EA9-9B2B-094805BDB7E9}"/>
              </a:ext>
            </a:extLst>
          </p:cNvPr>
          <p:cNvSpPr txBox="1"/>
          <p:nvPr/>
        </p:nvSpPr>
        <p:spPr>
          <a:xfrm>
            <a:off x="238124" y="958850"/>
            <a:ext cx="11566779" cy="20240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76200" marR="0" indent="0" algn="l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r>
              <a:rPr lang="ja-JP" sz="1400" kern="1400">
                <a:ln>
                  <a:noFill/>
                </a:ln>
                <a:solidFill>
                  <a:srgbClr val="000000"/>
                </a:solidFill>
                <a:effectLst/>
              </a:rPr>
              <a:t>Adobe 고객 지원 센터는 채팅, 이메일, 전화 및 웹을 통해 지원을 제공합니다.P1 문제가 발생하면 전화를 통해 문의하여 즉각적인 지원을 받으십시오.</a:t>
            </a:r>
          </a:p>
          <a:p>
            <a:pPr marL="76200" marR="0" indent="0" algn="l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r>
              <a:rPr lang="ja-JP" sz="1400" kern="1400">
                <a:ln>
                  <a:noFill/>
                </a:ln>
                <a:solidFill>
                  <a:srgbClr val="000000"/>
                </a:solidFill>
                <a:effectLst/>
              </a:rPr>
              <a:t>회사측이 문의사항을 효율적으로 해결할 수 있도록 문의사항을 다시 만드는 모든 단계를 제공해 주십시오. 세부 내용이 분명할수록 문의사항을 보다 효율적을 해결할 수 있습니다.티켓이 제출되면 고객 지원 센터에 문의하는 방법에 따라 개요 표시 및/또는 준비 완료가 권장됩니다.(관련 내용은 페이지 </a:t>
            </a:r>
            <a:r>
              <a:rPr lang="ja-JP" sz="1400" kern="1400">
                <a:solidFill>
                  <a:srgbClr val="000000"/>
                </a:solidFill>
              </a:rPr>
              <a:t>22</a:t>
            </a:r>
            <a:r>
              <a:rPr lang="ja-JP" sz="1400" kern="1400">
                <a:ln>
                  <a:noFill/>
                </a:ln>
                <a:solidFill>
                  <a:srgbClr val="000000"/>
                </a:solidFill>
                <a:effectLst/>
              </a:rPr>
              <a:t> 참조)</a:t>
            </a:r>
          </a:p>
          <a:p>
            <a:pPr marL="76200" marR="0" indent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</a:pPr>
            <a:r>
              <a:rPr lang="ja-JP" sz="1400" kern="1400">
                <a:ln>
                  <a:noFill/>
                </a:ln>
                <a:solidFill>
                  <a:srgbClr val="000000"/>
                </a:solidFill>
                <a:effectLst/>
              </a:rPr>
              <a:t>포털과 별칭은 정보의 가치 및 지원 리소스에 대한 액세스 권한을 제공합니다.오픈 티켓을 확인하고 새로운 티켓을 제출한 후 고객 지원 센터에 문의하십시오.</a:t>
            </a: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endParaRPr lang="en-US" sz="1400" kern="1400">
              <a:ln>
                <a:noFill/>
              </a:ln>
              <a:solidFill>
                <a:srgbClr val="000000"/>
              </a:solidFill>
              <a:effectLst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0620E0-93FB-44B9-A423-C7A35082F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969383"/>
              </p:ext>
            </p:extLst>
          </p:nvPr>
        </p:nvGraphicFramePr>
        <p:xfrm>
          <a:off x="2552700" y="3448050"/>
          <a:ext cx="7172325" cy="2482152"/>
        </p:xfrm>
        <a:graphic>
          <a:graphicData uri="http://schemas.openxmlformats.org/drawingml/2006/table">
            <a:tbl>
              <a:tblPr/>
              <a:tblGrid>
                <a:gridCol w="2390528">
                  <a:extLst>
                    <a:ext uri="{9D8B030D-6E8A-4147-A177-3AD203B41FA5}">
                      <a16:colId xmlns:a16="http://schemas.microsoft.com/office/drawing/2014/main" val="3750909881"/>
                    </a:ext>
                  </a:extLst>
                </a:gridCol>
                <a:gridCol w="2391269">
                  <a:extLst>
                    <a:ext uri="{9D8B030D-6E8A-4147-A177-3AD203B41FA5}">
                      <a16:colId xmlns:a16="http://schemas.microsoft.com/office/drawing/2014/main" val="4069678499"/>
                    </a:ext>
                  </a:extLst>
                </a:gridCol>
                <a:gridCol w="2390528">
                  <a:extLst>
                    <a:ext uri="{9D8B030D-6E8A-4147-A177-3AD203B41FA5}">
                      <a16:colId xmlns:a16="http://schemas.microsoft.com/office/drawing/2014/main" val="2016335339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8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ja-JP" sz="1800" b="1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" panose="020B0503020404020204" pitchFamily="34" charset="0"/>
                        </a:rPr>
                        <a:t>           지원 포털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8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ja-JP" sz="1600" b="1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" panose="020B0503020404020204" pitchFamily="34" charset="0"/>
                        </a:rPr>
                        <a:t>          </a:t>
                      </a:r>
                      <a:r>
                        <a:rPr lang="ja-JP" sz="1800" b="1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" panose="020B0503020404020204" pitchFamily="34" charset="0"/>
                        </a:rPr>
                        <a:t>전화 지원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78740" marR="488315" indent="-5080" algn="ctr" rtl="0">
                        <a:lnSpc>
                          <a:spcPct val="8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ja-JP" sz="1800" b="1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" panose="020B0503020404020204" pitchFamily="34" charset="0"/>
                        </a:rPr>
                        <a:t>     Adobe 상태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569816"/>
                  </a:ext>
                </a:extLst>
              </a:tr>
              <a:tr h="1460500"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2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" panose="020B0503020404020204" pitchFamily="34" charset="0"/>
                        </a:rPr>
                        <a:t> </a:t>
                      </a:r>
                      <a:endParaRPr lang="en-US" sz="12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200" u="sng" kern="1400" spc="-10">
                          <a:ln>
                            <a:noFill/>
                          </a:ln>
                          <a:solidFill>
                            <a:srgbClr val="085296"/>
                          </a:solidFill>
                          <a:effectLst/>
                          <a:latin typeface="Adobe Clean" panose="020B0503020404020204" pitchFamily="34" charset="0"/>
                          <a:hlinkClick r:id="rId2" action="ppaction://hlinkfile"/>
                        </a:rPr>
                        <a:t>Adobe Experience League 지원</a:t>
                      </a:r>
                      <a:r>
                        <a:rPr lang="ja-JP" sz="12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" panose="020B0503020404020204" pitchFamily="34" charset="0"/>
                        </a:rPr>
                        <a:t> </a:t>
                      </a:r>
                      <a:endParaRPr lang="en-US" sz="12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200" u="sng" kern="1400">
                          <a:ln>
                            <a:noFill/>
                          </a:ln>
                          <a:solidFill>
                            <a:srgbClr val="085296"/>
                          </a:solidFill>
                          <a:effectLst/>
                          <a:latin typeface="Adobe Clean" panose="020B0503020404020204" pitchFamily="34" charset="0"/>
                          <a:hlinkClick r:id="rId3"/>
                        </a:rPr>
                        <a:t>Adobe Experience Manager 지원</a:t>
                      </a:r>
                      <a:endParaRPr lang="en-US" sz="12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200" u="sng" kern="1400">
                          <a:ln>
                            <a:noFill/>
                          </a:ln>
                          <a:solidFill>
                            <a:srgbClr val="085296"/>
                          </a:solidFill>
                          <a:effectLst/>
                          <a:latin typeface="Adobe Clean" panose="020B0503020404020204" pitchFamily="34" charset="0"/>
                          <a:hlinkClick r:id="rId4"/>
                        </a:rPr>
                        <a:t>Adobe Campaign 지원</a:t>
                      </a:r>
                      <a:r>
                        <a:rPr lang="ja-JP" sz="1200" i="1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" panose="020B0503020404020204" pitchFamily="34" charset="0"/>
                        </a:rPr>
                        <a:t> </a:t>
                      </a:r>
                      <a:endParaRPr lang="en-US" sz="12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F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2870" marR="109842" indent="-36830" algn="ctr" rtl="0">
                        <a:lnSpc>
                          <a:spcPct val="104000"/>
                        </a:lnSpc>
                        <a:spcBef>
                          <a:spcPts val="180"/>
                        </a:spcBef>
                        <a:spcAft>
                          <a:spcPts val="600"/>
                        </a:spcAft>
                      </a:pPr>
                      <a:r>
                        <a:rPr lang="ja-JP" sz="1200" kern="1400" spc="-1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" panose="020B0503020404020204" pitchFamily="34" charset="0"/>
                        </a:rPr>
                        <a:t> </a:t>
                      </a:r>
                      <a:endParaRPr lang="en-US" sz="12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102870" marR="109842" indent="-36830" algn="ctr" rtl="0">
                        <a:lnSpc>
                          <a:spcPct val="104000"/>
                        </a:lnSpc>
                        <a:spcBef>
                          <a:spcPts val="180"/>
                        </a:spcBef>
                        <a:spcAft>
                          <a:spcPts val="600"/>
                        </a:spcAft>
                      </a:pPr>
                      <a:r>
                        <a:rPr lang="ja-JP" sz="1200" kern="1400" spc="-1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" panose="020B0503020404020204" pitchFamily="34" charset="0"/>
                        </a:rPr>
                        <a:t>전화번호</a:t>
                      </a:r>
                      <a:endParaRPr lang="en-US" sz="12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102870" marR="109842" indent="-36830" algn="ctr" rtl="0">
                        <a:lnSpc>
                          <a:spcPct val="104000"/>
                        </a:lnSpc>
                        <a:spcBef>
                          <a:spcPts val="180"/>
                        </a:spcBef>
                        <a:spcAft>
                          <a:spcPts val="600"/>
                        </a:spcAft>
                      </a:pPr>
                      <a:r>
                        <a:rPr lang="ja-JP" sz="1200" kern="1400" spc="-1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" panose="020B0503020404020204" pitchFamily="34" charset="0"/>
                        </a:rPr>
                        <a:t>1 800 497 0335(미국 및 캐나다)</a:t>
                      </a:r>
                      <a:endParaRPr lang="en-US" sz="12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200" u="sng" kern="1400" spc="-10">
                          <a:ln>
                            <a:noFill/>
                          </a:ln>
                          <a:solidFill>
                            <a:srgbClr val="085296"/>
                          </a:solidFill>
                          <a:effectLst/>
                          <a:latin typeface="Adobe Clean" panose="020B0503020404020204" pitchFamily="34" charset="0"/>
                          <a:hlinkClick r:id="rId5"/>
                        </a:rPr>
                        <a:t>지역 전화번호</a:t>
                      </a:r>
                      <a:endParaRPr lang="en-US" sz="12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R="109842" indent="0" algn="ctr" rtl="0">
                        <a:lnSpc>
                          <a:spcPct val="104000"/>
                        </a:lnSpc>
                        <a:spcBef>
                          <a:spcPts val="180"/>
                        </a:spcBef>
                        <a:spcAft>
                          <a:spcPts val="600"/>
                        </a:spcAft>
                      </a:pPr>
                      <a:r>
                        <a:rPr lang="ja-JP" sz="1200" kern="1400" spc="-10">
                          <a:ln>
                            <a:noFill/>
                          </a:ln>
                          <a:solidFill>
                            <a:srgbClr val="2C2C2C"/>
                          </a:solidFill>
                          <a:effectLst/>
                          <a:latin typeface="Adobe Clean" panose="020B0503020404020204" pitchFamily="34" charset="0"/>
                        </a:rPr>
                        <a:t> </a:t>
                      </a:r>
                      <a:endParaRPr lang="en-US" sz="12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102870" marR="109842" indent="-36830" algn="ctr" rtl="0">
                        <a:lnSpc>
                          <a:spcPct val="104000"/>
                        </a:lnSpc>
                        <a:spcBef>
                          <a:spcPts val="180"/>
                        </a:spcBef>
                        <a:spcAft>
                          <a:spcPts val="600"/>
                        </a:spcAft>
                      </a:pPr>
                      <a:r>
                        <a:rPr lang="ja-JP" sz="1200" kern="1400" spc="-10">
                          <a:ln>
                            <a:noFill/>
                          </a:ln>
                          <a:solidFill>
                            <a:srgbClr val="2C2C2C"/>
                          </a:solidFill>
                          <a:effectLst/>
                          <a:latin typeface="Adobe Clean" panose="020B0503020404020204" pitchFamily="34" charset="0"/>
                        </a:rPr>
                        <a:t> </a:t>
                      </a:r>
                      <a:endParaRPr lang="en-US" sz="12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6F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ja-JP" sz="12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" panose="020B0503020404020204" pitchFamily="34" charset="0"/>
                        </a:rPr>
                        <a:t> </a:t>
                      </a:r>
                      <a:endParaRPr lang="en-US" sz="12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ja-JP" sz="12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" panose="020B0503020404020204" pitchFamily="34" charset="0"/>
                        </a:rPr>
                        <a:t> </a:t>
                      </a:r>
                      <a:endParaRPr lang="en-US" sz="12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ja-JP" sz="12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" panose="020B0503020404020204" pitchFamily="34" charset="0"/>
                        </a:rPr>
                        <a:t>Adobe 시스템 확인</a:t>
                      </a:r>
                      <a:endParaRPr lang="en-US" sz="12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200" u="sng" kern="1400">
                          <a:ln>
                            <a:noFill/>
                          </a:ln>
                          <a:solidFill>
                            <a:srgbClr val="085296"/>
                          </a:solidFill>
                          <a:effectLst/>
                          <a:latin typeface="Adobe Clean" panose="020B0503020404020204" pitchFamily="34" charset="0"/>
                          <a:hlinkClick r:id="rId6"/>
                        </a:rPr>
                        <a:t>일반 시스템 상태</a:t>
                      </a:r>
                      <a:endParaRPr lang="en-US" sz="12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ja-JP" sz="12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" panose="020B0503020404020204" pitchFamily="34" charset="0"/>
                        </a:rPr>
                        <a:t> </a:t>
                      </a:r>
                      <a:endParaRPr lang="en-US" sz="12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ja-JP" sz="12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" panose="020B0503020404020204" pitchFamily="34" charset="0"/>
                        </a:rPr>
                        <a:t> </a:t>
                      </a:r>
                      <a:endParaRPr lang="en-US" sz="12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200" i="1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" panose="020B0503020404020204" pitchFamily="34" charset="0"/>
                        </a:rPr>
                        <a:t> </a:t>
                      </a:r>
                      <a:endParaRPr lang="en-US" sz="12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717936"/>
                  </a:ext>
                </a:extLst>
              </a:tr>
            </a:tbl>
          </a:graphicData>
        </a:graphic>
      </p:graphicFrame>
      <p:sp>
        <p:nvSpPr>
          <p:cNvPr id="13" name="Text Box 3">
            <a:extLst>
              <a:ext uri="{FF2B5EF4-FFF2-40B4-BE49-F238E27FC236}">
                <a16:creationId xmlns:a16="http://schemas.microsoft.com/office/drawing/2014/main" id="{93DA5AC3-B445-4018-81A4-85FDCE8DD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4456" y="2789144"/>
            <a:ext cx="4551363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828675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ja-JP" altLang="ja-JP" sz="2000" b="1" i="0" u="sng" strike="noStrike" cap="none" normalizeH="0" baseline="0">
                <a:ln>
                  <a:noFill/>
                </a:ln>
                <a:solidFill>
                  <a:srgbClr val="FE0C01"/>
                </a:solidFill>
                <a:effectLst/>
                <a:latin typeface="Calibri" panose="020F0502020204030204" pitchFamily="34" charset="0"/>
              </a:rPr>
              <a:t>Enterprise Cloud 지원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D51028-77B0-4639-9CFF-2DBB68281A6E}"/>
              </a:ext>
            </a:extLst>
          </p:cNvPr>
          <p:cNvSpPr txBox="1"/>
          <p:nvPr/>
        </p:nvSpPr>
        <p:spPr>
          <a:xfrm>
            <a:off x="-66676" y="6273405"/>
            <a:ext cx="9134475" cy="543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ja-JP" sz="1100" i="1" kern="1400">
                <a:ln>
                  <a:noFill/>
                </a:ln>
                <a:solidFill>
                  <a:srgbClr val="000000"/>
                </a:solidFill>
                <a:effectLst/>
              </a:rPr>
              <a:t>* 모든 제품에 지원 포털 또는 채팅 기능이 있는 것은 아닙니다. 지원 센터에 문의하는 방법은 각 제품 페이지 참조</a:t>
            </a:r>
            <a:endParaRPr lang="en-US" sz="1100" kern="140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indent="0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r>
              <a:rPr lang="ja-JP" sz="1100" kern="1400">
                <a:ln>
                  <a:noFill/>
                </a:ln>
                <a:solidFill>
                  <a:srgbClr val="000000"/>
                </a:solidFill>
                <a:effectLst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578884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39805-0517-4905-82E7-8646324B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/>
              <a:t>고객 지원 센터에 문의하는 대상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CAE75-9FE8-4850-9378-9D94584CBB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000386"/>
            <a:ext cx="11521440" cy="4636008"/>
          </a:xfrm>
        </p:spPr>
        <p:txBody>
          <a:bodyPr/>
          <a:lstStyle/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kern="140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Adobe는 가장 높은 우선 순위를 보안과 데이터 보호에 부여합니다.이를 위해 귀사의 직원을 제품에 대한 전체 액세스 권한이 있고, 관련 교육을 받고, 구현 관련 기본 질문에 답변할 수 있는 </a:t>
            </a:r>
            <a:r>
              <a:rPr lang="ja-JP" sz="1800" u="sng" kern="1400">
                <a:ln>
                  <a:noFill/>
                </a:ln>
                <a:solidFill>
                  <a:srgbClr val="085296"/>
                </a:solidFill>
                <a:effectLst/>
                <a:latin typeface="+mn-lt"/>
                <a:hlinkClick r:id="rId2"/>
              </a:rPr>
              <a:t>지정 지원 담당자</a:t>
            </a:r>
            <a:r>
              <a:rPr lang="ja-JP" sz="1800" kern="140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로 지정할 것을 권장합니다.</a:t>
            </a: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kern="140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지정 지원 담당자만이 데이터를 설명하고 필요한 계정 설정을 변경할 수 있는 권한이 있습니다.</a:t>
            </a: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kern="140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지정 지원 담당자로서 권한이 없는 직원은 지원 팀에 문의할 수 있지만 온라인 도움말/포럼으로 이동하게 됩니다.</a:t>
            </a: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kern="140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</a:t>
            </a:r>
          </a:p>
          <a:p>
            <a:pPr marL="304800" marR="0" indent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 kern="140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지정 지원 담당자 수정 또는 추가</a:t>
            </a:r>
            <a:endParaRPr lang="en-US" sz="1800" kern="1400">
              <a:ln>
                <a:noFill/>
              </a:ln>
              <a:solidFill>
                <a:srgbClr val="000000"/>
              </a:solidFill>
              <a:effectLst/>
              <a:latin typeface="+mn-lt"/>
            </a:endParaRPr>
          </a:p>
          <a:p>
            <a:pPr marL="457200" marR="0" indent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kern="140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· 기존의 지정 지원 담당자만이 동일한 조직에 있는 기존의 지정 지원 담당자 목록을 변경할 수 있습니다.</a:t>
            </a:r>
          </a:p>
          <a:p>
            <a:pPr marL="457200" marR="0" indent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kern="140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사용자를 추가/제거하려면 전화나 이메일을 통해 고객 지원 센터에 문의하십시오.</a:t>
            </a: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ja-JP" sz="1800" kern="140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</a:t>
            </a:r>
          </a:p>
          <a:p>
            <a:endParaRPr lang="en-US">
              <a:latin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7B0646-4552-43CB-BCAA-CD7DD6918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392907"/>
              </p:ext>
            </p:extLst>
          </p:nvPr>
        </p:nvGraphicFramePr>
        <p:xfrm>
          <a:off x="3081567" y="4973993"/>
          <a:ext cx="5940425" cy="1361441"/>
        </p:xfrm>
        <a:graphic>
          <a:graphicData uri="http://schemas.openxmlformats.org/drawingml/2006/table">
            <a:tbl>
              <a:tblPr/>
              <a:tblGrid>
                <a:gridCol w="796925">
                  <a:extLst>
                    <a:ext uri="{9D8B030D-6E8A-4147-A177-3AD203B41FA5}">
                      <a16:colId xmlns:a16="http://schemas.microsoft.com/office/drawing/2014/main" val="1633265098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403856680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1293264714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1936531348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4077835534"/>
                    </a:ext>
                  </a:extLst>
                </a:gridCol>
              </a:tblGrid>
              <a:tr h="280670">
                <a:tc gridSpan="5">
                  <a:txBody>
                    <a:bodyPr/>
                    <a:lstStyle/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ja-JP" sz="1200" b="1" kern="12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" panose="020B0503020404020204" pitchFamily="34" charset="0"/>
                        </a:rPr>
                        <a:t>Adobe 고객 지원 센터 - 지원되는 사용자</a:t>
                      </a:r>
                      <a:endParaRPr lang="en-US" sz="10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10" marR="54610" marT="54610" marB="5461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470168"/>
                  </a:ext>
                </a:extLst>
              </a:tr>
              <a:tr h="319405"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ja-JP" sz="10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4610" marR="54610" marT="54610" marB="5461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ja-JP" sz="1200" kern="12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 Light" panose="020B0303020404020204" pitchFamily="34" charset="0"/>
                        </a:rPr>
                        <a:t>온라인 지원</a:t>
                      </a:r>
                      <a:endParaRPr lang="en-US" sz="10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10" marR="54610" marT="54610" marB="5461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ja-JP" sz="1200" kern="12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 Light" panose="020B0303020404020204" pitchFamily="34" charset="0"/>
                        </a:rPr>
                        <a:t>비즈니스 지원</a:t>
                      </a:r>
                      <a:endParaRPr lang="en-US" sz="10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10" marR="54610" marT="54610" marB="5461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ja-JP" sz="1200" kern="12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 Light" panose="020B0303020404020204" pitchFamily="34" charset="0"/>
                        </a:rPr>
                        <a:t>기업 지원</a:t>
                      </a:r>
                      <a:endParaRPr lang="en-US" sz="10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10" marR="54610" marT="54610" marB="5461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ja-JP" sz="1200" kern="12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 Light" panose="020B0303020404020204" pitchFamily="34" charset="0"/>
                        </a:rPr>
                        <a:t>엘리트 지원</a:t>
                      </a:r>
                      <a:endParaRPr lang="en-US" sz="10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10" marR="54610" marT="54610" marB="5461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15942"/>
                  </a:ext>
                </a:extLst>
              </a:tr>
              <a:tr h="547370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ja-JP" sz="1100" kern="12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 Light" panose="020B0303020404020204" pitchFamily="34" charset="0"/>
                        </a:rPr>
                        <a:t># 제품별 지원 담당자</a:t>
                      </a:r>
                      <a:endParaRPr lang="en-US" sz="10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10" marR="54610" marT="54610" marB="5461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ja-JP" sz="18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 Light" panose="020B0303020404020204" pitchFamily="34" charset="0"/>
                        </a:rPr>
                        <a:t>4</a:t>
                      </a:r>
                      <a:endParaRPr lang="en-US" sz="10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10" marR="54610" marT="54610" marB="5461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ja-JP" sz="18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 Light" panose="020B0303020404020204" pitchFamily="34" charset="0"/>
                        </a:rPr>
                        <a:t>6</a:t>
                      </a:r>
                      <a:endParaRPr lang="en-US" sz="10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10" marR="54610" marT="54610" marB="5461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ja-JP" sz="18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 Light" panose="020B0303020404020204" pitchFamily="34" charset="0"/>
                        </a:rPr>
                        <a:t>10</a:t>
                      </a:r>
                      <a:endParaRPr lang="en-US" sz="10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10" marR="54610" marT="54610" marB="5461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8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 Light" panose="020B0303020404020204" pitchFamily="34" charset="0"/>
                        </a:rPr>
                        <a:t>15</a:t>
                      </a:r>
                      <a:endParaRPr lang="en-US" sz="10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10" marR="54610" marT="54610" marB="5461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267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2548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53143-CCEC-4AFA-811B-29A057AE6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/>
              <a:t>Adobe 고객 지원 센터 지역별 운영 시간, 언어 및 전화 옵션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DC130A-4D46-41F2-BAAA-F9ED5AE5B7B9}"/>
              </a:ext>
            </a:extLst>
          </p:cNvPr>
          <p:cNvSpPr/>
          <p:nvPr/>
        </p:nvSpPr>
        <p:spPr>
          <a:xfrm>
            <a:off x="0" y="946380"/>
            <a:ext cx="12192000" cy="4477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/>
              <a:t>Adobe의 현지 업무 시간은 고객의 과금 지역에 맞춰 조정됩니다.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7F4C23-C851-4490-83C5-962AD13ACCFD}"/>
              </a:ext>
            </a:extLst>
          </p:cNvPr>
          <p:cNvSpPr txBox="1"/>
          <p:nvPr/>
        </p:nvSpPr>
        <p:spPr>
          <a:xfrm>
            <a:off x="0" y="1406556"/>
            <a:ext cx="6096000" cy="687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r>
              <a:rPr lang="ja-JP" sz="1800" b="1" kern="1400">
                <a:ln>
                  <a:noFill/>
                </a:ln>
                <a:solidFill>
                  <a:srgbClr val="000000"/>
                </a:solidFill>
                <a:effectLst/>
                <a:latin typeface="Adobe Clean" panose="020B0503020404020204" pitchFamily="34" charset="0"/>
              </a:rPr>
              <a:t>지역별 운영 시간 및 언어 지원</a:t>
            </a:r>
            <a:endParaRPr lang="en-US" sz="1100" kern="140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r>
              <a:rPr lang="ja-JP" sz="1100" kern="140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770762-5DC4-4BEF-B6CB-6B35D4188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806064"/>
              </p:ext>
            </p:extLst>
          </p:nvPr>
        </p:nvGraphicFramePr>
        <p:xfrm>
          <a:off x="93503" y="2009305"/>
          <a:ext cx="4907122" cy="687304"/>
        </p:xfrm>
        <a:graphic>
          <a:graphicData uri="http://schemas.openxmlformats.org/drawingml/2006/table">
            <a:tbl>
              <a:tblPr/>
              <a:tblGrid>
                <a:gridCol w="2453561">
                  <a:extLst>
                    <a:ext uri="{9D8B030D-6E8A-4147-A177-3AD203B41FA5}">
                      <a16:colId xmlns:a16="http://schemas.microsoft.com/office/drawing/2014/main" val="3963386232"/>
                    </a:ext>
                  </a:extLst>
                </a:gridCol>
                <a:gridCol w="2453561">
                  <a:extLst>
                    <a:ext uri="{9D8B030D-6E8A-4147-A177-3AD203B41FA5}">
                      <a16:colId xmlns:a16="http://schemas.microsoft.com/office/drawing/2014/main" val="3901907417"/>
                    </a:ext>
                  </a:extLst>
                </a:gridCol>
              </a:tblGrid>
              <a:tr h="343652">
                <a:tc>
                  <a:txBody>
                    <a:bodyPr/>
                    <a:lstStyle/>
                    <a:p>
                      <a:pPr marL="133350" marR="0" indent="0" algn="ctr" rtl="0">
                        <a:lnSpc>
                          <a:spcPct val="119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2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Clean" panose="020B0503020404020204" pitchFamily="34" charset="0"/>
                        </a:rPr>
                        <a:t>미주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8585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0" indent="0" algn="ctr" rtl="0">
                        <a:lnSpc>
                          <a:spcPct val="119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2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Clean" panose="020B0503020404020204" pitchFamily="34" charset="0"/>
                        </a:rPr>
                        <a:t>유럽, 중동 및 아프리카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ACD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14165"/>
                  </a:ext>
                </a:extLst>
              </a:tr>
              <a:tr h="343652">
                <a:tc>
                  <a:txBody>
                    <a:bodyPr/>
                    <a:lstStyle/>
                    <a:p>
                      <a:pPr marL="380365" marR="328295" indent="-3175" algn="ctr" rtl="0">
                        <a:lnSpc>
                          <a:spcPct val="97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오전 6시~오후 5시 30분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8585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79730" marR="328930" indent="-3175" algn="ctr" rtl="0">
                        <a:lnSpc>
                          <a:spcPct val="97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오전 9시~오후 5시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ACD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392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53673D0-87B8-4B38-A804-E28154CF5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142257"/>
              </p:ext>
            </p:extLst>
          </p:nvPr>
        </p:nvGraphicFramePr>
        <p:xfrm>
          <a:off x="5703032" y="1540616"/>
          <a:ext cx="6279420" cy="5428823"/>
        </p:xfrm>
        <a:graphic>
          <a:graphicData uri="http://schemas.openxmlformats.org/drawingml/2006/table">
            <a:tbl>
              <a:tblPr/>
              <a:tblGrid>
                <a:gridCol w="783493">
                  <a:extLst>
                    <a:ext uri="{9D8B030D-6E8A-4147-A177-3AD203B41FA5}">
                      <a16:colId xmlns:a16="http://schemas.microsoft.com/office/drawing/2014/main" val="2056419830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1161732706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50547102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389037035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1872061948"/>
                    </a:ext>
                  </a:extLst>
                </a:gridCol>
                <a:gridCol w="1323977">
                  <a:extLst>
                    <a:ext uri="{9D8B030D-6E8A-4147-A177-3AD203B41FA5}">
                      <a16:colId xmlns:a16="http://schemas.microsoft.com/office/drawing/2014/main" val="3172599883"/>
                    </a:ext>
                  </a:extLst>
                </a:gridCol>
              </a:tblGrid>
              <a:tr h="303939">
                <a:tc gridSpan="2">
                  <a:txBody>
                    <a:bodyPr/>
                    <a:lstStyle/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b="1" kern="14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미주</a:t>
                      </a:r>
                      <a:endParaRPr lang="en-US" sz="1050" kern="140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b="1" kern="14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EMEA</a:t>
                      </a:r>
                      <a:endParaRPr lang="en-US" sz="1050" kern="140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b="1" kern="14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APAC</a:t>
                      </a:r>
                      <a:endParaRPr lang="en-US" sz="1050" kern="140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193402"/>
                  </a:ext>
                </a:extLst>
              </a:tr>
              <a:tr h="484376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미국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1 800 497 0335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덴마크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(+45) 80 20 6017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오스트레일리아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(+61) 1800 358 683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467813"/>
                  </a:ext>
                </a:extLst>
              </a:tr>
              <a:tr h="484376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캐나다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1 800 497 0335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프랑스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(+33) 08 05 540 755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중국 본토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(+86) 108 004 400 548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886555"/>
                  </a:ext>
                </a:extLst>
              </a:tr>
              <a:tr h="484376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독일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(+49) 0800 752 2581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중화인민공화국 홍콩특별행정구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(+852) 30 713 107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569312"/>
                  </a:ext>
                </a:extLst>
              </a:tr>
              <a:tr h="484376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이탈리아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(+39) 800 919 224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인도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(+91) 0008 004 402 107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330025"/>
                  </a:ext>
                </a:extLst>
              </a:tr>
              <a:tr h="484376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스웨덴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(+46) 0200 810 330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말레이시아(유료 전화번호)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(+60) 1800 220 120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240881"/>
                  </a:ext>
                </a:extLst>
              </a:tr>
              <a:tr h="484376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UK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(+44) 0800 169 0454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뉴질랜드(유료 전화번호)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(+64) 050 861 4264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906653"/>
                  </a:ext>
                </a:extLst>
              </a:tr>
              <a:tr h="484376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필리핀(유료 전화번호)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(+63) 1 800 8908 8359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533898"/>
                  </a:ext>
                </a:extLst>
              </a:tr>
              <a:tr h="453425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싱가포르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(+65) 1 800 818 5220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698661"/>
                  </a:ext>
                </a:extLst>
              </a:tr>
              <a:tr h="453425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대한민국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(+82) 080 517 0880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298839"/>
                  </a:ext>
                </a:extLst>
              </a:tr>
              <a:tr h="484376">
                <a:tc gridSpan="2"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대만 지역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ja-JP" sz="1050" kern="140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</a:rPr>
                        <a:t>(+886) 0 800 066 6381</a:t>
                      </a:r>
                      <a:endParaRPr lang="en-US" sz="105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93" marR="79293" marT="71364" marB="71364" anchor="ctr">
                    <a:lnL>
                      <a:noFill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81656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39290CE-3360-4617-A922-57E16138E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921400"/>
              </p:ext>
            </p:extLst>
          </p:nvPr>
        </p:nvGraphicFramePr>
        <p:xfrm>
          <a:off x="93503" y="2858064"/>
          <a:ext cx="4907122" cy="687304"/>
        </p:xfrm>
        <a:graphic>
          <a:graphicData uri="http://schemas.openxmlformats.org/drawingml/2006/table">
            <a:tbl>
              <a:tblPr/>
              <a:tblGrid>
                <a:gridCol w="2453561">
                  <a:extLst>
                    <a:ext uri="{9D8B030D-6E8A-4147-A177-3AD203B41FA5}">
                      <a16:colId xmlns:a16="http://schemas.microsoft.com/office/drawing/2014/main" val="3187424537"/>
                    </a:ext>
                  </a:extLst>
                </a:gridCol>
                <a:gridCol w="2453561">
                  <a:extLst>
                    <a:ext uri="{9D8B030D-6E8A-4147-A177-3AD203B41FA5}">
                      <a16:colId xmlns:a16="http://schemas.microsoft.com/office/drawing/2014/main" val="1124856240"/>
                    </a:ext>
                  </a:extLst>
                </a:gridCol>
              </a:tblGrid>
              <a:tr h="343652">
                <a:tc>
                  <a:txBody>
                    <a:bodyPr/>
                    <a:lstStyle/>
                    <a:p>
                      <a:pPr marL="56502" marR="0" indent="0" algn="ctr" rtl="0">
                        <a:lnSpc>
                          <a:spcPct val="119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2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Clean" panose="020B0503020404020204" pitchFamily="34" charset="0"/>
                        </a:rPr>
                        <a:t>아시아 태평양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E8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186055" marR="0" indent="0" algn="ctr" rtl="0">
                        <a:lnSpc>
                          <a:spcPct val="119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15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Clean" panose="020B0503020404020204" pitchFamily="34" charset="0"/>
                        </a:rPr>
                        <a:t>일본*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68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14165"/>
                  </a:ext>
                </a:extLst>
              </a:tr>
              <a:tr h="343652">
                <a:tc>
                  <a:txBody>
                    <a:bodyPr/>
                    <a:lstStyle/>
                    <a:p>
                      <a:pPr marL="232397" marR="264160" indent="115570" algn="ctr" rtl="0">
                        <a:lnSpc>
                          <a:spcPct val="97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오전 9시~오후 5시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2E8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4475" marR="276860" indent="103492" algn="ctr" rtl="0">
                        <a:lnSpc>
                          <a:spcPct val="97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오전 9시~오후 5시 30분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68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392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ED70F7-374A-498C-A112-2275E9099B61}"/>
              </a:ext>
            </a:extLst>
          </p:cNvPr>
          <p:cNvSpPr txBox="1"/>
          <p:nvPr/>
        </p:nvSpPr>
        <p:spPr>
          <a:xfrm>
            <a:off x="93503" y="3578495"/>
            <a:ext cx="6119812" cy="9644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300"/>
              </a:spcAft>
            </a:pPr>
            <a:r>
              <a:rPr lang="ja-JP" sz="1050" i="1" kern="1400">
                <a:ln>
                  <a:noFill/>
                </a:ln>
                <a:solidFill>
                  <a:srgbClr val="000000"/>
                </a:solidFill>
                <a:effectLst/>
              </a:rPr>
              <a:t>예외 사항:</a:t>
            </a:r>
            <a:endParaRPr lang="en-US" sz="1050" kern="140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300"/>
              </a:spcAft>
            </a:pPr>
            <a:r>
              <a:rPr lang="ja-JP" sz="1050" i="1" kern="1400">
                <a:ln>
                  <a:noFill/>
                </a:ln>
                <a:solidFill>
                  <a:srgbClr val="000000"/>
                </a:solidFill>
                <a:effectLst/>
              </a:rPr>
              <a:t>*언어 지원은 영어와 일본어로만 제공됩니다.</a:t>
            </a:r>
            <a:endParaRPr lang="en-US" sz="1050" kern="140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300"/>
              </a:spcAft>
            </a:pPr>
            <a:r>
              <a:rPr lang="ja-JP" sz="1050" i="1" kern="1400">
                <a:ln>
                  <a:noFill/>
                </a:ln>
                <a:solidFill>
                  <a:srgbClr val="000000"/>
                </a:solidFill>
                <a:effectLst/>
              </a:rPr>
              <a:t>Adobe Commerce에서는 일본어 지원이 제외됩니다.</a:t>
            </a:r>
            <a:endParaRPr lang="en-US" sz="1050" kern="140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300"/>
              </a:spcAft>
            </a:pPr>
            <a:r>
              <a:rPr lang="ja-JP" sz="1050" i="1" kern="1400">
                <a:ln>
                  <a:noFill/>
                </a:ln>
                <a:solidFill>
                  <a:srgbClr val="000000"/>
                </a:solidFill>
                <a:effectLst/>
              </a:rPr>
              <a:t>(일본) P2, P3, P4 사례는 업무 시간으로만 제한됩니다.</a:t>
            </a:r>
            <a:endParaRPr lang="en-US" sz="1050" kern="1400">
              <a:ln>
                <a:noFill/>
              </a:ln>
              <a:solidFill>
                <a:srgbClr val="000000"/>
              </a:solidFill>
              <a:effectLst/>
              <a:latin typeface="Adobe Clean Semi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FF16D8-70CE-4E3E-A4FF-DC01B70C76AD}"/>
              </a:ext>
            </a:extLst>
          </p:cNvPr>
          <p:cNvSpPr txBox="1"/>
          <p:nvPr/>
        </p:nvSpPr>
        <p:spPr>
          <a:xfrm>
            <a:off x="2788" y="6254835"/>
            <a:ext cx="5694975" cy="46442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19000"/>
              </a:lnSpc>
              <a:spcAft>
                <a:spcPts val="1400"/>
              </a:spcAft>
            </a:pPr>
            <a:r>
              <a:rPr lang="ja-JP" sz="1050" i="1" kern="1400">
                <a:ln>
                  <a:noFill/>
                </a:ln>
                <a:solidFill>
                  <a:srgbClr val="000000"/>
                </a:solidFill>
                <a:effectLst/>
              </a:rPr>
              <a:t>로케일이 특정 고객 지원 전화번호로 표시되지 않는 경우 </a:t>
            </a:r>
            <a:r>
              <a:rPr lang="ja-JP" sz="1050" b="1" i="1" kern="1400">
                <a:ln>
                  <a:noFill/>
                </a:ln>
                <a:solidFill>
                  <a:srgbClr val="000000"/>
                </a:solidFill>
                <a:effectLst/>
              </a:rPr>
              <a:t>+1 800 497 0335를 사용하십시오.</a:t>
            </a:r>
            <a:r>
              <a:rPr lang="ja-JP" sz="1050" i="1" kern="1400">
                <a:ln>
                  <a:noFill/>
                </a:ln>
                <a:solidFill>
                  <a:srgbClr val="000000"/>
                </a:solidFill>
                <a:effectLst/>
              </a:rPr>
              <a:t>이 번호는 미국 번호이므로 호출 요금이 시장 가격에 적용될 수 있다는 점을 참고하시기 바랍니다.</a:t>
            </a:r>
            <a:r>
              <a:rPr lang="ja-JP" sz="1050" i="1" kern="1400">
                <a:solidFill>
                  <a:srgbClr val="000000"/>
                </a:solidFill>
              </a:rPr>
              <a:t> </a:t>
            </a:r>
            <a:endParaRPr lang="en-US" sz="1600" i="1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8019B9-45AD-453D-A7EA-7143C8474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36534"/>
              </p:ext>
            </p:extLst>
          </p:nvPr>
        </p:nvGraphicFramePr>
        <p:xfrm>
          <a:off x="76653" y="4637677"/>
          <a:ext cx="5043988" cy="123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997">
                  <a:extLst>
                    <a:ext uri="{9D8B030D-6E8A-4147-A177-3AD203B41FA5}">
                      <a16:colId xmlns:a16="http://schemas.microsoft.com/office/drawing/2014/main" val="3905082595"/>
                    </a:ext>
                  </a:extLst>
                </a:gridCol>
                <a:gridCol w="1260997">
                  <a:extLst>
                    <a:ext uri="{9D8B030D-6E8A-4147-A177-3AD203B41FA5}">
                      <a16:colId xmlns:a16="http://schemas.microsoft.com/office/drawing/2014/main" val="1596495172"/>
                    </a:ext>
                  </a:extLst>
                </a:gridCol>
                <a:gridCol w="1260997">
                  <a:extLst>
                    <a:ext uri="{9D8B030D-6E8A-4147-A177-3AD203B41FA5}">
                      <a16:colId xmlns:a16="http://schemas.microsoft.com/office/drawing/2014/main" val="1045455434"/>
                    </a:ext>
                  </a:extLst>
                </a:gridCol>
                <a:gridCol w="1260997">
                  <a:extLst>
                    <a:ext uri="{9D8B030D-6E8A-4147-A177-3AD203B41FA5}">
                      <a16:colId xmlns:a16="http://schemas.microsoft.com/office/drawing/2014/main" val="625743961"/>
                    </a:ext>
                  </a:extLst>
                </a:gridCol>
              </a:tblGrid>
              <a:tr h="1657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ja-JP" sz="1050">
                          <a:effectLst/>
                          <a:latin typeface="Calibri"/>
                        </a:rPr>
                        <a:t>Marketo Engage 전화 지원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68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403298"/>
                  </a:ext>
                </a:extLst>
              </a:tr>
              <a:tr h="272339">
                <a:tc>
                  <a:txBody>
                    <a:bodyPr/>
                    <a:lstStyle/>
                    <a:p>
                      <a:pPr rtl="0" fontAlgn="base"/>
                      <a:r>
                        <a:rPr lang="ja-JP" sz="1050" b="1">
                          <a:effectLst/>
                          <a:latin typeface="Calibri"/>
                        </a:rPr>
                        <a:t>미주 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0068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1050" b="1" i="0" u="none" strike="noStrike" noProof="0">
                          <a:effectLst/>
                          <a:latin typeface="Calibri"/>
                        </a:rPr>
                        <a:t>유럽, 중동 및 아프리카</a:t>
                      </a:r>
                      <a:endParaRPr lang="en-US" sz="1050" b="1">
                        <a:latin typeface="Calibri"/>
                      </a:endParaRPr>
                    </a:p>
                  </a:txBody>
                  <a:tcPr>
                    <a:lnT w="38100" cap="flat" cmpd="sng" algn="ctr">
                      <a:solidFill>
                        <a:srgbClr val="0068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1050" b="1" i="0" u="none" strike="noStrike" noProof="0">
                          <a:effectLst/>
                          <a:latin typeface="Calibri"/>
                        </a:rPr>
                        <a:t>APAC </a:t>
                      </a:r>
                      <a:endParaRPr lang="en-US" sz="1050" b="1">
                        <a:latin typeface="Calibri"/>
                      </a:endParaRPr>
                    </a:p>
                  </a:txBody>
                  <a:tcPr>
                    <a:lnT w="38100" cap="flat" cmpd="sng" algn="ctr">
                      <a:solidFill>
                        <a:srgbClr val="0068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1050" b="1" i="0" u="none" strike="noStrike" noProof="0">
                          <a:effectLst/>
                          <a:latin typeface="Calibri"/>
                        </a:rPr>
                        <a:t>일본</a:t>
                      </a:r>
                    </a:p>
                  </a:txBody>
                  <a:tcPr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68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461095"/>
                  </a:ext>
                </a:extLst>
              </a:tr>
              <a:tr h="37890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1050" b="0" i="0" u="none" strike="noStrike" noProof="0">
                          <a:effectLst/>
                          <a:latin typeface="Calibri"/>
                        </a:rPr>
                        <a:t>무료 전화번호: +1 877 270 6586</a:t>
                      </a:r>
                      <a:r>
                        <a:rPr lang="ja-JP" sz="1050" b="1" i="0" u="none" strike="noStrike" noProof="0">
                          <a:effectLst/>
                          <a:latin typeface="Calibri"/>
                        </a:rPr>
                        <a:t> </a:t>
                      </a:r>
                    </a:p>
                    <a:p>
                      <a:pPr lvl="0">
                        <a:buNone/>
                      </a:pPr>
                      <a:endParaRPr lang="en-US" sz="1050" b="1" i="0" u="none" strike="noStrike" noProof="0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1050" b="0" i="0" u="none" strike="noStrike" noProof="0">
                          <a:effectLst/>
                          <a:latin typeface="Calibri"/>
                        </a:rPr>
                        <a:t>UK: 0800 151 3030 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ja-JP" sz="1050" b="0" i="0" u="none" strike="noStrike" noProof="0">
                          <a:effectLst/>
                          <a:latin typeface="Calibri"/>
                        </a:rPr>
                        <a:t>EU: +353 1 242 3030 </a:t>
                      </a:r>
                      <a:endParaRPr lang="en-US" sz="1050">
                        <a:latin typeface="Calibri"/>
                      </a:endParaRPr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1050" b="0" i="0" u="none" strike="noStrike" noProof="0">
                          <a:effectLst/>
                          <a:latin typeface="Calibri"/>
                        </a:rPr>
                        <a:t>AUS: +61 2 8031 8188</a:t>
                      </a:r>
                      <a:endParaRPr lang="en-US" sz="1050">
                        <a:latin typeface="Calibri"/>
                      </a:endParaRPr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1050" b="0" i="0" u="none" strike="noStrike" noProof="0">
                          <a:effectLst/>
                          <a:latin typeface="Calibri"/>
                        </a:rPr>
                        <a:t>+81 3 6478 6080</a:t>
                      </a:r>
                    </a:p>
                  </a:txBody>
                  <a:tcPr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770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257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21AC-0EDF-44F2-B440-3635BA2E9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/>
              <a:t>Adobe 고객 지원 센터 우선 순위 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DFA61-173B-4D97-A09B-70A4BF7CDB94}"/>
              </a:ext>
            </a:extLst>
          </p:cNvPr>
          <p:cNvSpPr txBox="1"/>
          <p:nvPr/>
        </p:nvSpPr>
        <p:spPr>
          <a:xfrm>
            <a:off x="161924" y="921649"/>
            <a:ext cx="11719179" cy="853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indent="0" algn="l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r>
              <a:rPr lang="ja-JP" sz="1400" kern="1400">
                <a:ln>
                  <a:noFill/>
                </a:ln>
                <a:solidFill>
                  <a:srgbClr val="000000"/>
                </a:solidFill>
                <a:effectLst/>
              </a:rPr>
              <a:t>비즈니스에서 보고한 영향 평가에 대한 응답 시간과 조치를 기반으로 합니다.비즈니스 영향이 심각할수록 할당된 우선 순위가 높아집니다.다음 가이드라인은 적합한 우선 순위 수준을 결정하는 데 도움이 됩니다.</a:t>
            </a: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r>
              <a:rPr lang="ja-JP" sz="1000" kern="140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EAF3D-064C-4295-9191-914218063F5D}"/>
              </a:ext>
            </a:extLst>
          </p:cNvPr>
          <p:cNvSpPr txBox="1"/>
          <p:nvPr/>
        </p:nvSpPr>
        <p:spPr>
          <a:xfrm>
            <a:off x="310896" y="1602192"/>
            <a:ext cx="5175504" cy="665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r>
              <a:rPr lang="ja-JP" sz="1400" b="1" kern="140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서비스 수준 목표: 초기 대응 및 우선 순위 정의</a:t>
            </a:r>
            <a:endParaRPr lang="en-US" sz="1400" kern="1400">
              <a:ln>
                <a:noFill/>
              </a:ln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r>
              <a:rPr lang="ja-JP" sz="1400" kern="140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 </a:t>
            </a:r>
          </a:p>
        </p:txBody>
      </p:sp>
      <p:sp>
        <p:nvSpPr>
          <p:cNvPr id="9" name="Control 1">
            <a:extLst>
              <a:ext uri="{FF2B5EF4-FFF2-40B4-BE49-F238E27FC236}">
                <a16:creationId xmlns:a16="http://schemas.microsoft.com/office/drawing/2014/main" id="{CB11CE0A-A3DD-4554-954E-046966942D89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3844925" y="4352925"/>
            <a:ext cx="6108700" cy="24669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D19EA3C-CE19-415E-8DBB-E6396B46DB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670794"/>
              </p:ext>
            </p:extLst>
          </p:nvPr>
        </p:nvGraphicFramePr>
        <p:xfrm>
          <a:off x="336083" y="2180665"/>
          <a:ext cx="11370859" cy="3682530"/>
        </p:xfrm>
        <a:graphic>
          <a:graphicData uri="http://schemas.openxmlformats.org/drawingml/2006/table">
            <a:tbl>
              <a:tblPr/>
              <a:tblGrid>
                <a:gridCol w="1119513">
                  <a:extLst>
                    <a:ext uri="{9D8B030D-6E8A-4147-A177-3AD203B41FA5}">
                      <a16:colId xmlns:a16="http://schemas.microsoft.com/office/drawing/2014/main" val="167333344"/>
                    </a:ext>
                  </a:extLst>
                </a:gridCol>
                <a:gridCol w="4890782">
                  <a:extLst>
                    <a:ext uri="{9D8B030D-6E8A-4147-A177-3AD203B41FA5}">
                      <a16:colId xmlns:a16="http://schemas.microsoft.com/office/drawing/2014/main" val="799025432"/>
                    </a:ext>
                  </a:extLst>
                </a:gridCol>
                <a:gridCol w="1340141">
                  <a:extLst>
                    <a:ext uri="{9D8B030D-6E8A-4147-A177-3AD203B41FA5}">
                      <a16:colId xmlns:a16="http://schemas.microsoft.com/office/drawing/2014/main" val="2027621973"/>
                    </a:ext>
                  </a:extLst>
                </a:gridCol>
                <a:gridCol w="1340141">
                  <a:extLst>
                    <a:ext uri="{9D8B030D-6E8A-4147-A177-3AD203B41FA5}">
                      <a16:colId xmlns:a16="http://schemas.microsoft.com/office/drawing/2014/main" val="1524064404"/>
                    </a:ext>
                  </a:extLst>
                </a:gridCol>
                <a:gridCol w="1340141">
                  <a:extLst>
                    <a:ext uri="{9D8B030D-6E8A-4147-A177-3AD203B41FA5}">
                      <a16:colId xmlns:a16="http://schemas.microsoft.com/office/drawing/2014/main" val="2034675526"/>
                    </a:ext>
                  </a:extLst>
                </a:gridCol>
                <a:gridCol w="1340141">
                  <a:extLst>
                    <a:ext uri="{9D8B030D-6E8A-4147-A177-3AD203B41FA5}">
                      <a16:colId xmlns:a16="http://schemas.microsoft.com/office/drawing/2014/main" val="3448821657"/>
                    </a:ext>
                  </a:extLst>
                </a:gridCol>
              </a:tblGrid>
              <a:tr h="610032">
                <a:tc>
                  <a:txBody>
                    <a:bodyPr/>
                    <a:lstStyle/>
                    <a:p>
                      <a:pPr marL="48895" marR="0" indent="0" algn="l" rtl="0">
                        <a:lnSpc>
                          <a:spcPct val="119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ja-JP" sz="1200" b="1" kern="140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우선 순위</a:t>
                      </a:r>
                      <a:endParaRPr lang="en-US" sz="16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indent="0" algn="l" rtl="0">
                        <a:lnSpc>
                          <a:spcPct val="119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ja-JP" sz="1200" b="1" kern="1400" spc="-2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정의</a:t>
                      </a:r>
                      <a:endParaRPr lang="en-US" sz="1600" b="1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8585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indent="0" algn="l" rtl="0">
                        <a:lnSpc>
                          <a:spcPct val="119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2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온라인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  <a:p>
                      <a:pPr marL="133350"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2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지원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8585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0" indent="0" algn="l" rtl="0">
                        <a:lnSpc>
                          <a:spcPct val="119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2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Clean" panose="020B0503020404020204" pitchFamily="34" charset="0"/>
                        </a:rPr>
                        <a:t>비즈니스</a:t>
                      </a:r>
                      <a:r>
                        <a:rPr lang="ja-JP" sz="1000" kern="1400" spc="-4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Clean" panose="020B0503020404020204" pitchFamily="34" charset="0"/>
                        </a:rPr>
                        <a:t> 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  <a:p>
                      <a:pPr marL="90805"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2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Clean" panose="020B0503020404020204" pitchFamily="34" charset="0"/>
                        </a:rPr>
                        <a:t>지원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8585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7D7D"/>
                    </a:solidFill>
                  </a:tcPr>
                </a:tc>
                <a:tc>
                  <a:txBody>
                    <a:bodyPr/>
                    <a:lstStyle/>
                    <a:p>
                      <a:pPr marL="56502" marR="0" indent="0" algn="l" rtl="0">
                        <a:lnSpc>
                          <a:spcPct val="119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2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Clean" panose="020B0503020404020204" pitchFamily="34" charset="0"/>
                        </a:rPr>
                        <a:t>기업</a:t>
                      </a:r>
                      <a:r>
                        <a:rPr lang="ja-JP" sz="1000" kern="1400" spc="-85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Clean" panose="020B0503020404020204" pitchFamily="34" charset="0"/>
                        </a:rPr>
                        <a:t> 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  <a:p>
                      <a:pPr marL="56502"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2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Clean" panose="020B0503020404020204" pitchFamily="34" charset="0"/>
                        </a:rPr>
                        <a:t>지원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8585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186055" marR="0" indent="0" algn="l" rtl="0">
                        <a:lnSpc>
                          <a:spcPct val="119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15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Clean" panose="020B0503020404020204" pitchFamily="34" charset="0"/>
                        </a:rPr>
                        <a:t>엘리트</a:t>
                      </a:r>
                      <a:r>
                        <a:rPr lang="ja-JP" sz="1000" kern="1400" spc="-4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Clean" panose="020B0503020404020204" pitchFamily="34" charset="0"/>
                        </a:rPr>
                        <a:t> 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  <a:p>
                      <a:pPr marL="186055"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1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Clean" panose="020B0503020404020204" pitchFamily="34" charset="0"/>
                        </a:rPr>
                        <a:t>지원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8585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563963"/>
                  </a:ext>
                </a:extLst>
              </a:tr>
              <a:tr h="781202">
                <a:tc>
                  <a:txBody>
                    <a:bodyPr/>
                    <a:lstStyle/>
                    <a:p>
                      <a:pPr marL="48895" marR="158115" indent="0" algn="l" rtl="0">
                        <a:lnSpc>
                          <a:spcPct val="86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ja-JP" sz="1100" b="1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" panose="020B0503020404020204" pitchFamily="34" charset="0"/>
                        </a:rPr>
                        <a:t>우선 순위 1</a:t>
                      </a:r>
                      <a:br/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 marR="0" indent="0" algn="l" rtl="0">
                        <a:lnSpc>
                          <a:spcPct val="119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ja-JP" sz="12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 Light" panose="020B0303020404020204" pitchFamily="34" charset="0"/>
                        </a:rPr>
                        <a:t>고객의 생산 비즈니스 기능이 다운되었거나 심각한 데이터 손실 또는 서비스 저하가 발생했으며 기능 및 사용성을 복원하기 위해 즉각적인 주의가 필요합니다.</a:t>
                      </a:r>
                      <a:endParaRPr lang="en-US" sz="10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8585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28295" indent="-317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24x7/ </a:t>
                      </a:r>
                    </a:p>
                    <a:p>
                      <a:pPr marL="0" marR="328295" indent="-317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20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 </a:t>
                      </a:r>
                      <a:r>
                        <a:rPr lang="ja-JP" sz="1000" kern="1400" spc="-3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1시간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8585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28930" indent="-317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24x7/ </a:t>
                      </a:r>
                    </a:p>
                    <a:p>
                      <a:pPr marL="0" marR="328930" indent="-317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20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 </a:t>
                      </a:r>
                      <a:r>
                        <a:rPr lang="ja-JP" sz="1000" kern="1400" spc="-3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1시간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8585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64160" indent="11557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24x7/</a:t>
                      </a:r>
                      <a:r>
                        <a:rPr lang="ja-JP" sz="1000" kern="1400" spc="5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 </a:t>
                      </a:r>
                    </a:p>
                    <a:p>
                      <a:pPr marL="0" marR="264160" indent="11557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15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30분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8585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76860" indent="103492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24x7/</a:t>
                      </a:r>
                      <a:r>
                        <a:rPr lang="ja-JP" sz="1000" kern="1400" spc="5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 </a:t>
                      </a:r>
                    </a:p>
                    <a:p>
                      <a:pPr marL="0" marR="276860" indent="103492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15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15분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8585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911252"/>
                  </a:ext>
                </a:extLst>
              </a:tr>
              <a:tr h="785457">
                <a:tc>
                  <a:txBody>
                    <a:bodyPr/>
                    <a:lstStyle/>
                    <a:p>
                      <a:pPr marL="48260" marR="158115" indent="0" algn="l" rtl="0">
                        <a:lnSpc>
                          <a:spcPct val="88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ja-JP" sz="1100" b="1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" panose="020B0503020404020204" pitchFamily="34" charset="0"/>
                        </a:rPr>
                        <a:t>우선 순위 2</a:t>
                      </a:r>
                      <a:br/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 marR="189230" indent="0" algn="l" rtl="0">
                        <a:lnSpc>
                          <a:spcPct val="97000"/>
                        </a:lnSpc>
                        <a:spcBef>
                          <a:spcPts val="600"/>
                        </a:spcBef>
                        <a:spcAft>
                          <a:spcPts val="200"/>
                        </a:spcAft>
                      </a:pPr>
                      <a:r>
                        <a:rPr lang="ja-JP" sz="12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 Light" panose="020B0303020404020204" pitchFamily="34" charset="0"/>
                        </a:rPr>
                        <a:t>고객의 비즈니스 기능에 심각한 서비스 저하 또는 잠재적인 데이터 손실이 있거나 주요 기능이 영향을 받습니다.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8923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15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업무 시간/</a:t>
                      </a:r>
                      <a:r>
                        <a:rPr lang="ja-JP" sz="1000" kern="1400" spc="-20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   </a:t>
                      </a:r>
                    </a:p>
                    <a:p>
                      <a:pPr marL="0" marR="18923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4시간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8923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15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업무 시간/</a:t>
                      </a:r>
                      <a:r>
                        <a:rPr lang="ja-JP" sz="1000" kern="1400" spc="-20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 </a:t>
                      </a:r>
                    </a:p>
                    <a:p>
                      <a:pPr marL="0" marR="18923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15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2시간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2893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24x5/ </a:t>
                      </a:r>
                    </a:p>
                    <a:p>
                      <a:pPr marL="0" marR="32893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20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 </a:t>
                      </a:r>
                      <a:r>
                        <a:rPr lang="ja-JP" sz="1000" kern="1400" spc="-3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1시간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64795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15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24x5 </a:t>
                      </a:r>
                      <a:r>
                        <a:rPr lang="ja-JP" sz="1000" kern="1400" spc="-1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/</a:t>
                      </a:r>
                      <a:r>
                        <a:rPr lang="ja-JP" sz="1000" kern="1400" spc="-5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 </a:t>
                      </a:r>
                    </a:p>
                    <a:p>
                      <a:pPr marL="0" marR="264795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15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30분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875485"/>
                  </a:ext>
                </a:extLst>
              </a:tr>
              <a:tr h="781202">
                <a:tc>
                  <a:txBody>
                    <a:bodyPr/>
                    <a:lstStyle/>
                    <a:p>
                      <a:pPr marL="47625" marR="0" indent="-2540" algn="l" rtl="0">
                        <a:lnSpc>
                          <a:spcPct val="88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ja-JP" sz="1100" b="1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" panose="020B0503020404020204" pitchFamily="34" charset="0"/>
                        </a:rPr>
                        <a:t>우선 순위 3</a:t>
                      </a:r>
                      <a:br/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 marR="188595" indent="0" algn="l" rtl="0">
                        <a:lnSpc>
                          <a:spcPct val="97000"/>
                        </a:lnSpc>
                        <a:spcBef>
                          <a:spcPts val="600"/>
                        </a:spcBef>
                        <a:spcAft>
                          <a:spcPts val="200"/>
                        </a:spcAft>
                      </a:pPr>
                      <a:r>
                        <a:rPr lang="ja-JP" sz="12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 Light" panose="020B0303020404020204" pitchFamily="34" charset="0"/>
                        </a:rPr>
                        <a:t>고객의 비즈니스 기능에 서비스 저하가 경미하거나 전혀 없지만 비즈니스 기능을 정상적으로 계속할 수 있게 하는 솔루션/해결 방법이 있습니다.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88595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15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업무 시간/ </a:t>
                      </a:r>
                    </a:p>
                    <a:p>
                      <a:pPr marL="0" marR="188595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20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 </a:t>
                      </a:r>
                      <a:r>
                        <a:rPr lang="ja-JP" sz="1000" kern="1400" spc="-15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6시간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89865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15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업무 시간/ </a:t>
                      </a:r>
                    </a:p>
                    <a:p>
                      <a:pPr marL="0" marR="189865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20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 </a:t>
                      </a:r>
                      <a:r>
                        <a:rPr lang="ja-JP" sz="1000" kern="140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4시간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89865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15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업무 시간/ </a:t>
                      </a:r>
                    </a:p>
                    <a:p>
                      <a:pPr marL="0" marR="189865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20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 </a:t>
                      </a:r>
                      <a:r>
                        <a:rPr lang="ja-JP" sz="1000" kern="1400" spc="-15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2시간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29565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24X5/</a:t>
                      </a:r>
                    </a:p>
                    <a:p>
                      <a:pPr marL="0" marR="329565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20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 </a:t>
                      </a:r>
                      <a:r>
                        <a:rPr lang="ja-JP" sz="1000" kern="1400" spc="-3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1시간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675147"/>
                  </a:ext>
                </a:extLst>
              </a:tr>
              <a:tr h="724637">
                <a:tc>
                  <a:txBody>
                    <a:bodyPr/>
                    <a:lstStyle/>
                    <a:p>
                      <a:pPr marL="46990" marR="0" indent="0" algn="l" rtl="0">
                        <a:lnSpc>
                          <a:spcPct val="119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ja-JP" sz="1100" b="1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" panose="020B0503020404020204" pitchFamily="34" charset="0"/>
                        </a:rPr>
                        <a:t>우선 순위 4</a:t>
                      </a:r>
                      <a:br/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 marR="212725" indent="0" algn="l" rtl="0">
                        <a:lnSpc>
                          <a:spcPct val="97000"/>
                        </a:lnSpc>
                        <a:spcBef>
                          <a:spcPts val="600"/>
                        </a:spcBef>
                        <a:spcAft>
                          <a:spcPts val="200"/>
                        </a:spcAft>
                      </a:pPr>
                      <a:r>
                        <a:rPr lang="ja-JP" sz="12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dobe Clean Light" panose="020B0303020404020204" pitchFamily="34" charset="0"/>
                        </a:rPr>
                        <a:t>현재 제품 기능에 관한 일반적인 질문 또는 개선 요청입니다.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12725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15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업무일/</a:t>
                      </a:r>
                    </a:p>
                    <a:p>
                      <a:pPr marL="0" marR="212725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15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 </a:t>
                      </a:r>
                      <a:r>
                        <a:rPr lang="ja-JP" sz="1000" kern="1400" spc="-20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 </a:t>
                      </a:r>
                      <a:r>
                        <a:rPr lang="ja-JP" sz="1000" kern="1400" spc="-1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3일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30505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15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업무일/ </a:t>
                      </a:r>
                    </a:p>
                    <a:p>
                      <a:pPr marL="0" marR="230505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20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 </a:t>
                      </a:r>
                      <a:r>
                        <a:rPr lang="ja-JP" sz="1000" kern="1400" spc="-15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1</a:t>
                      </a:r>
                      <a:r>
                        <a:rPr lang="ja-JP" sz="1000" kern="1400" spc="-1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일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3114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15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업무일/ </a:t>
                      </a:r>
                    </a:p>
                    <a:p>
                      <a:pPr marL="0" marR="23114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20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 </a:t>
                      </a:r>
                      <a:r>
                        <a:rPr lang="ja-JP" sz="1000" kern="1400" spc="-15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1</a:t>
                      </a:r>
                      <a:r>
                        <a:rPr lang="ja-JP" sz="1000" kern="1400" spc="-1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일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3114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15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업무일/ </a:t>
                      </a:r>
                    </a:p>
                    <a:p>
                      <a:pPr marL="0" marR="23114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000" kern="1400" spc="-20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 </a:t>
                      </a:r>
                      <a:r>
                        <a:rPr lang="ja-JP" sz="1000" kern="1400" spc="-15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1</a:t>
                      </a:r>
                      <a:r>
                        <a:rPr lang="ja-JP" sz="1000" kern="1400" spc="-10">
                          <a:ln>
                            <a:noFill/>
                          </a:ln>
                          <a:solidFill>
                            <a:srgbClr val="020302"/>
                          </a:solidFill>
                          <a:effectLst/>
                          <a:latin typeface="Adobe Clean" panose="020B0503020404020204" pitchFamily="34" charset="0"/>
                        </a:rPr>
                        <a:t>일</a:t>
                      </a:r>
                      <a:endParaRPr lang="en-US" sz="11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dobe Clean Light" panose="020B03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4283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257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69DB-D556-4408-9A33-202C625C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512930" cy="646189"/>
          </a:xfrm>
        </p:spPr>
        <p:txBody>
          <a:bodyPr/>
          <a:lstStyle/>
          <a:p>
            <a:r>
              <a:rPr lang="ja-JP" dirty="0">
                <a:latin typeface="+mj-lt"/>
              </a:rPr>
              <a:t>Adobe Analytics: </a:t>
            </a:r>
            <a:r>
              <a:rPr lang="ja-JP" dirty="0">
                <a:solidFill>
                  <a:schemeClr val="tx1"/>
                </a:solidFill>
                <a:latin typeface="+mj-lt"/>
              </a:rPr>
              <a:t>고객의 모든 업무를 수집, 구성, 분석 및 보고하는 업계 최고 수준의 </a:t>
            </a:r>
            <a:r>
              <a:rPr lang="ko-KR" altLang="en-US" dirty="0">
                <a:solidFill>
                  <a:schemeClr val="tx1"/>
                </a:solidFill>
                <a:latin typeface="+mj-lt"/>
              </a:rPr>
              <a:t>솔루션입니다</a:t>
            </a:r>
            <a:r>
              <a:rPr lang="ja-JP" dirty="0">
                <a:solidFill>
                  <a:schemeClr val="tx1"/>
                </a:solidFill>
                <a:latin typeface="+mj-lt"/>
              </a:rPr>
              <a:t>.</a:t>
            </a:r>
            <a:endParaRPr lang="en-US" dirty="0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82E0C3-68B5-43FF-93F8-8A9BF085D682}"/>
              </a:ext>
            </a:extLst>
          </p:cNvPr>
          <p:cNvGrpSpPr/>
          <p:nvPr/>
        </p:nvGrpSpPr>
        <p:grpSpPr>
          <a:xfrm>
            <a:off x="340538" y="1712621"/>
            <a:ext cx="3679201" cy="2270904"/>
            <a:chOff x="340538" y="1413856"/>
            <a:chExt cx="3679201" cy="227090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2CD397-1CC0-43C2-B66B-C87B4DC3D5C1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0E44011-39AC-4EE8-B03B-D13E72633BBF}"/>
                </a:ext>
              </a:extLst>
            </p:cNvPr>
            <p:cNvGrpSpPr/>
            <p:nvPr/>
          </p:nvGrpSpPr>
          <p:grpSpPr>
            <a:xfrm>
              <a:off x="435912" y="1515316"/>
              <a:ext cx="3479879" cy="403039"/>
              <a:chOff x="3998029" y="1895754"/>
              <a:chExt cx="1002596" cy="2664807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7F24E29-E22B-46E1-B403-A6598D19C24F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4ABB3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431D5F3-57ED-4FDD-91A4-5C73486E4B12}"/>
                  </a:ext>
                </a:extLst>
              </p:cNvPr>
              <p:cNvSpPr/>
              <p:nvPr/>
            </p:nvSpPr>
            <p:spPr>
              <a:xfrm>
                <a:off x="3998029" y="1895754"/>
                <a:ext cx="1002596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ja-JP" sz="1600" kern="0">
                    <a:solidFill>
                      <a:srgbClr val="FFFFFF"/>
                    </a:solidFill>
                    <a:latin typeface="Adobe Clean ExtraBold"/>
                  </a:rPr>
                  <a:t>결과에 대한 인사이트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66B8AE-F73C-4348-A5A9-DC73DC2AB452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sz="1400"/>
                <a:t>비즈니스 사용자와 수석 의사 결정권자는 모바일 디바이스에서 인사이트에 쉽고 빠르게 액세스하여 인터랙티브 쿼리에 대해 즉각적인 답변을 얻을 수 있습니다.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BAF1E3-90CB-45F2-A17B-902D4A649D7F}"/>
              </a:ext>
            </a:extLst>
          </p:cNvPr>
          <p:cNvGrpSpPr/>
          <p:nvPr/>
        </p:nvGrpSpPr>
        <p:grpSpPr>
          <a:xfrm>
            <a:off x="4260688" y="1712621"/>
            <a:ext cx="3679201" cy="2270904"/>
            <a:chOff x="340538" y="1413856"/>
            <a:chExt cx="3679201" cy="227090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7A244EC-A96C-498D-9E8F-D33564D72356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239A458-8737-47D2-9B7E-2D7F8CD0DA91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06B55D9D-9BEF-4E01-AAA7-F5C9131E1542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4ABB3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48E70D28-A8E5-4572-82D3-086719FE9C3B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sz="1600" kern="0">
                    <a:solidFill>
                      <a:srgbClr val="FFFFFF"/>
                    </a:solidFill>
                    <a:latin typeface="Adobe Clean ExtraBold"/>
                  </a:rPr>
                  <a:t>새로운 알고리즘 속성 모델</a:t>
                </a: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758D4FC-F6CB-496E-93D0-F78FBF61B60B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sz="1400"/>
                <a:t>이제 사용자는 유료, 획득 및 소유 미디어에서 마케팅 투자에 대해 보다 정확하게 평가할 수 있습니다.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BC95BFF-F267-4EC4-96F8-6117D0FFB8B9}"/>
              </a:ext>
            </a:extLst>
          </p:cNvPr>
          <p:cNvGrpSpPr/>
          <p:nvPr/>
        </p:nvGrpSpPr>
        <p:grpSpPr>
          <a:xfrm>
            <a:off x="8180839" y="1712621"/>
            <a:ext cx="3679201" cy="2270904"/>
            <a:chOff x="340538" y="1413856"/>
            <a:chExt cx="3679201" cy="2270904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9C97480-2C85-4802-AEFB-81CC556DC015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0456372-6B66-42E1-82DD-C2DE2072C1A9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66FA479E-8666-4E18-9D69-08CAD8257ED0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4ABB3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3DDB6489-A6EF-4F60-978F-4866AA06314D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sz="1600" kern="0">
                    <a:solidFill>
                      <a:srgbClr val="FFFFFF"/>
                    </a:solidFill>
                    <a:latin typeface="Adobe Clean ExtraBold"/>
                  </a:rPr>
                  <a:t>Customer Journey Analytics</a:t>
                </a: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5886AD-1AB2-4BE0-9607-06399DD76547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sz="1400"/>
                <a:t>비즈니스 인텔리전스 및 데이터 사이언스 팀은 강력한 분석 툴킷으로 크로스 채널 데이터를 결합하고 분석할 수 있습니다.</a:t>
              </a:r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618AFFD8-2E64-4BDF-8CF7-C1154146B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9139" y="2407013"/>
            <a:ext cx="333252" cy="43989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7A39A69-6092-474A-8227-BFF974142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4149" y="2525921"/>
            <a:ext cx="423702" cy="32098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DD4315A-721D-4498-B780-422F4CA575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13784" y="2546822"/>
            <a:ext cx="413310" cy="323946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C9FE1054-E9D3-48A3-B88C-B2FD8A5A685E}"/>
              </a:ext>
            </a:extLst>
          </p:cNvPr>
          <p:cNvGrpSpPr/>
          <p:nvPr/>
        </p:nvGrpSpPr>
        <p:grpSpPr>
          <a:xfrm>
            <a:off x="340538" y="4213249"/>
            <a:ext cx="2448000" cy="403039"/>
            <a:chOff x="4000500" y="1895754"/>
            <a:chExt cx="1000125" cy="266480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7E637E9E-5073-41E5-9195-0F5BC4542CD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EF72E693-06D4-4258-9167-1957C0742C26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/>
              <a:r>
                <a:rPr lang="ja-JP" sz="1400">
                  <a:solidFill>
                    <a:schemeClr val="bg1"/>
                  </a:solidFill>
                  <a:latin typeface="+mj-lt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구현 안내서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5180A60-43B0-4043-B6A3-950511D0FA16}"/>
              </a:ext>
            </a:extLst>
          </p:cNvPr>
          <p:cNvGrpSpPr/>
          <p:nvPr/>
        </p:nvGrpSpPr>
        <p:grpSpPr>
          <a:xfrm>
            <a:off x="2916214" y="4213249"/>
            <a:ext cx="2448000" cy="403039"/>
            <a:chOff x="4000500" y="1895754"/>
            <a:chExt cx="1000125" cy="266480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8F74CDAD-CA08-4150-BCCF-A25083DA184F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0546B760-843F-4284-BE01-E52B8BA7ECB1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/>
              <a:r>
                <a:rPr lang="ja-JP" sz="1400">
                  <a:solidFill>
                    <a:schemeClr val="bg1"/>
                  </a:solidFill>
                  <a:latin typeface="+mj-lt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Analytics 커뮤니티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BBA7251-AFDC-49BE-ADD0-7B582F6F7947}"/>
              </a:ext>
            </a:extLst>
          </p:cNvPr>
          <p:cNvGrpSpPr/>
          <p:nvPr/>
        </p:nvGrpSpPr>
        <p:grpSpPr>
          <a:xfrm>
            <a:off x="5491889" y="4213249"/>
            <a:ext cx="2448000" cy="403039"/>
            <a:chOff x="4000500" y="1895754"/>
            <a:chExt cx="1000125" cy="2664807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B457796-D8C1-43FB-90D9-4B76181B4C8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24798068-28D5-43F9-88AC-CB2BA02A7C6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algn="ctr"/>
              <a:r>
                <a:rPr lang="ja-JP" sz="1400">
                  <a:solidFill>
                    <a:srgbClr val="FFFFFF"/>
                  </a:solidFill>
                  <a:latin typeface="+mj-lt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학습 및 지원</a:t>
              </a:r>
              <a:endParaRPr lang="en-US" sz="1400">
                <a:solidFill>
                  <a:srgbClr val="FFFFFF"/>
                </a:solidFill>
                <a:latin typeface="+mj-lt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BA53A62-96E5-4663-AE4D-9CC8F2B7447C}"/>
              </a:ext>
            </a:extLst>
          </p:cNvPr>
          <p:cNvGrpSpPr/>
          <p:nvPr/>
        </p:nvGrpSpPr>
        <p:grpSpPr>
          <a:xfrm>
            <a:off x="340538" y="4774564"/>
            <a:ext cx="2448000" cy="403039"/>
            <a:chOff x="4000500" y="1895754"/>
            <a:chExt cx="1000125" cy="2664807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B7F7C66A-41EC-47C0-99B7-932078256AA1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6A956AFC-08DD-49B4-ACCC-AEC281BFC69B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/>
              <a:r>
                <a:rPr lang="ja-JP" sz="1400">
                  <a:solidFill>
                    <a:schemeClr val="bg1"/>
                  </a:solidFill>
                  <a:latin typeface="+mj-lt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Analytics Exchange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0600E06-6790-46F4-92BF-CB3B06559657}"/>
              </a:ext>
            </a:extLst>
          </p:cNvPr>
          <p:cNvGrpSpPr/>
          <p:nvPr/>
        </p:nvGrpSpPr>
        <p:grpSpPr>
          <a:xfrm>
            <a:off x="2916214" y="4774564"/>
            <a:ext cx="2448000" cy="403039"/>
            <a:chOff x="4000500" y="1895754"/>
            <a:chExt cx="1000125" cy="2664807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383B5A27-43E1-43C4-A65D-6645506F225D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8" name="Rectangle: Rounded Corners 87">
              <a:hlinkClick r:id="rId12"/>
              <a:extLst>
                <a:ext uri="{FF2B5EF4-FFF2-40B4-BE49-F238E27FC236}">
                  <a16:creationId xmlns:a16="http://schemas.microsoft.com/office/drawing/2014/main" id="{070959A6-FB86-476D-99CA-F08C28C3906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/>
              <a:r>
                <a:rPr lang="ja-JP" sz="1400">
                  <a:solidFill>
                    <a:schemeClr val="bg1"/>
                  </a:solidFill>
                  <a:latin typeface="+mj-lt"/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Analytics 설명서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6650602"/>
      </p:ext>
    </p:extLst>
  </p:cSld>
  <p:clrMapOvr>
    <a:masterClrMapping/>
  </p:clrMapOvr>
</p:sld>
</file>

<file path=ppt/theme/theme1.xml><?xml version="1.0" encoding="utf-8"?>
<a:theme xmlns:a="http://schemas.openxmlformats.org/drawingml/2006/main" name="Adobe Corporate Master 2020">
  <a:themeElements>
    <a:clrScheme name="Adobe Template 2020 v03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FA0F00"/>
      </a:accent6>
      <a:hlink>
        <a:srgbClr val="5F5F5F"/>
      </a:hlink>
      <a:folHlink>
        <a:srgbClr val="919191"/>
      </a:folHlink>
    </a:clrScheme>
    <a:fontScheme name="Adobe PPT Font Set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738535A-A525-1648-A667-C0EACF8A2805}" vid="{9BF90986-10D5-3047-9056-B5C369F8E3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yperlink xmlns="dede46a2-8e9c-40ab-9dcb-283b8bce6a4e">
      <Url xsi:nil="true"/>
      <Description xsi:nil="true"/>
    </hyperlink>
    <Status xmlns="dede46a2-8e9c-40ab-9dcb-283b8bce6a4e" xsi:nil="true"/>
    <Description xmlns="dede46a2-8e9c-40ab-9dcb-283b8bce6a4e" xsi:nil="true"/>
    <_Flow_SignoffStatus xmlns="dede46a2-8e9c-40ab-9dcb-283b8bce6a4e" xsi:nil="true"/>
    <Order0 xmlns="dede46a2-8e9c-40ab-9dcb-283b8bce6a4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3FBD3C84D7D04D8B5F522733F3DD38" ma:contentTypeVersion="21" ma:contentTypeDescription="Create a new document." ma:contentTypeScope="" ma:versionID="6c5fa67fb5bd67a31823bf861302f5e8">
  <xsd:schema xmlns:xsd="http://www.w3.org/2001/XMLSchema" xmlns:xs="http://www.w3.org/2001/XMLSchema" xmlns:p="http://schemas.microsoft.com/office/2006/metadata/properties" xmlns:ns2="dede46a2-8e9c-40ab-9dcb-283b8bce6a4e" xmlns:ns3="c3f88421-607e-4929-8398-287c7dfbf99a" targetNamespace="http://schemas.microsoft.com/office/2006/metadata/properties" ma:root="true" ma:fieldsID="0db97174b64513533af93f87cb8c7b21" ns2:_="" ns3:_="">
    <xsd:import namespace="dede46a2-8e9c-40ab-9dcb-283b8bce6a4e"/>
    <xsd:import namespace="c3f88421-607e-4929-8398-287c7dfbf9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Status" minOccurs="0"/>
                <xsd:element ref="ns2:Description" minOccurs="0"/>
                <xsd:element ref="ns2:MediaServiceLocation" minOccurs="0"/>
                <xsd:element ref="ns2:Order0" minOccurs="0"/>
                <xsd:element ref="ns2:hyperlink" minOccurs="0"/>
                <xsd:element ref="ns2:MediaLengthInSecond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de46a2-8e9c-40ab-9dcb-283b8bce6a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Status" ma:index="19" nillable="true" ma:displayName="Status" ma:format="Dropdown" ma:internalName="Status">
      <xsd:simpleType>
        <xsd:restriction base="dms:Choice">
          <xsd:enumeration value="Progress"/>
          <xsd:enumeration value="Under Review"/>
          <xsd:enumeration value="Approved"/>
        </xsd:restriction>
      </xsd:simpleType>
    </xsd:element>
    <xsd:element name="Description" ma:index="20" nillable="true" ma:displayName="Description" ma:description="Enablement Summary" ma:format="Dropdown" ma:internalName="Description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Order0" ma:index="22" nillable="true" ma:displayName="Order" ma:format="Dropdown" ma:indexed="true" ma:internalName="Order0" ma:percentage="FALSE">
      <xsd:simpleType>
        <xsd:restriction base="dms:Number"/>
      </xsd:simpleType>
    </xsd:element>
    <xsd:element name="hyperlink" ma:index="23" nillable="true" ma:displayName="hyperlink" ma:format="Hyperlink" ma:internalName="hyper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  <xsd:element name="_Flow_SignoffStatus" ma:index="25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f88421-607e-4929-8398-287c7dfbf99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4CAD44-0560-47A6-B1F0-0536825636DF}">
  <ds:schemaRefs>
    <ds:schemaRef ds:uri="c3f88421-607e-4929-8398-287c7dfbf99a"/>
    <ds:schemaRef ds:uri="dede46a2-8e9c-40ab-9dcb-283b8bce6a4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B10857A-CCF0-40D7-92D5-5F7988306AF3}">
  <ds:schemaRefs>
    <ds:schemaRef ds:uri="c3f88421-607e-4929-8398-287c7dfbf99a"/>
    <ds:schemaRef ds:uri="dede46a2-8e9c-40ab-9dcb-283b8bce6a4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5F2AE37-6D6A-4068-82E9-F5EF16CBE4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Words>11415</Words>
  <Application>Microsoft Macintosh PowerPoint</Application>
  <PresentationFormat>Widescreen</PresentationFormat>
  <Paragraphs>704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Adobe Clean</vt:lpstr>
      <vt:lpstr>Adobe Clean ExtraBold</vt:lpstr>
      <vt:lpstr>Adobe Clean Light</vt:lpstr>
      <vt:lpstr>Adobe Clean SemiLight</vt:lpstr>
      <vt:lpstr>Adobe Clean SemiLight (Body)</vt:lpstr>
      <vt:lpstr>adobe-clean-ux</vt:lpstr>
      <vt:lpstr>Arial</vt:lpstr>
      <vt:lpstr>Calibri</vt:lpstr>
      <vt:lpstr>Wingdings</vt:lpstr>
      <vt:lpstr>Adobe Corporate Master 2020</vt:lpstr>
      <vt:lpstr>Adobe Experience Cloud 고객 지원 안내서</vt:lpstr>
      <vt:lpstr>PowerPoint Presentation</vt:lpstr>
      <vt:lpstr>Adobe Experience Cloud: 캠페인 구축을 위한 통합 솔루션 세트를 통해 광고를 관리하고 비즈니스에 관한 딥 인텔리전스를 확보합니다.자세히 알아보기</vt:lpstr>
      <vt:lpstr>고객 지원 가이드라인</vt:lpstr>
      <vt:lpstr>고객 지원 센터에 문의하는 방법</vt:lpstr>
      <vt:lpstr>고객 지원 센터에 문의하는 대상</vt:lpstr>
      <vt:lpstr>Adobe 고객 지원 센터 지역별 운영 시간, 언어 및 전화 옵션</vt:lpstr>
      <vt:lpstr>Adobe 고객 지원 센터 우선 순위 정의</vt:lpstr>
      <vt:lpstr>Adobe Analytics: 고객의 모든 업무를 수집, 구성, 분석 및 보고하는 업계 최고 수준의 솔루션입니다.</vt:lpstr>
      <vt:lpstr>Adobe Audience Manager: 디지털 채널에서 가장 중요한 세그먼트를 식별 및 사용할 수 있도록 고유한 대상 프로필을 구축할 수 있는 데이터 관리 플랫폼입니다.</vt:lpstr>
      <vt:lpstr>Adobe Target: 간단히 실행할 수 있는 테스트를 통해 최고로 손꼽히는 콘텐츠를 손쉽게 식별할 수 있습니다.따라서 적절한 경험을 적합한 고객에게 제공할 수 있습니다.</vt:lpstr>
      <vt:lpstr>Adobe Experience Manager: 온라인에서 실제 인터랙션까지의 고객 여정 전반에서 연결된 디지털 경험을 관리하고 제공할 수 있는 강력한 플랫폼입니다.</vt:lpstr>
      <vt:lpstr>Adobe Campaign: 모든 미디어에서 캠페인을 개선 및 개인화하는 데 도움이 되는 크로스 채널 캠페인 관리 도구입니다.</vt:lpstr>
      <vt:lpstr>Adobe Experience Platform: 플랫폼을 사용하면 데이터 과학 및 시스템 학습을 적용하여 풍부한 개인별 고객 경험을 더 잘 설계하고 전달하기 전에 조직 내 모든 시스템의 고객 데이터와 콘텐츠를 중앙 집중화 및 표준화할 수 있습니다.</vt:lpstr>
      <vt:lpstr>Adobe Primetime: 매력적이고 개인화된 TV 및 영화 경험을 통해 수익을 창출할 수 있도록 방송사와 케이블 네트워크 및 서비스 제공업체를 지원하는 멀티스크린 TV 플랫폼입니다.</vt:lpstr>
      <vt:lpstr>Adobe Marketo Engage: Marketo Engage로 고객 경험 관리를 근본적으로 변형시키면 모든 단계에서 고객과 소통할 수 있습니다.</vt:lpstr>
      <vt:lpstr>Adobe Commerce: 규모와 장소에 상관없이 함께 성장하는 통합 상거래입니다.</vt:lpstr>
      <vt:lpstr>Adobe Workfront: 장소에 상관없이 복잡한 워크플로에서 교류하고, 공동 작업하고 실행할 수 있습니다.</vt:lpstr>
      <vt:lpstr>Adobe Ad Cloud: 예산에 맞춰 최적화된 여러 검색, 디스플레이, 역동적 광고를 예측할 수 있습니다.또한 미디어 플랜 실행이 자동화됩니다.</vt:lpstr>
      <vt:lpstr>지원 사례 만들기 | Adobe Experience Manager, Adobe Experience Platform 및 Adobe Campaign</vt:lpstr>
      <vt:lpstr>사례 설명 | Adobe Experience Manager, Adobe Experience Platform 및 Adobe Campaign</vt:lpstr>
      <vt:lpstr>지원 사례 만들기 | Adobe Analytics, Adobe Audience Manager, Adobe Target</vt:lpstr>
      <vt:lpstr>지원 사례 만들기 | Adobe Primetime</vt:lpstr>
      <vt:lpstr>지원 사례 만들기 | Adobe Commerce</vt:lpstr>
      <vt:lpstr>지원 사례 만들기 | Adobe Marketo Engage</vt:lpstr>
      <vt:lpstr>Adobe 고객 지원 팀과 소통</vt:lpstr>
      <vt:lpstr>도구 및 리소스</vt:lpstr>
      <vt:lpstr>PowerPoint Presentation</vt:lpstr>
      <vt:lpstr>PowerPoint Presentation</vt:lpstr>
      <vt:lpstr>PowerPoint Presentation</vt:lpstr>
      <vt:lpstr>비즈니스 지원</vt:lpstr>
      <vt:lpstr>기업 지원</vt:lpstr>
      <vt:lpstr>엘리트 지원</vt:lpstr>
    </vt:vector>
  </TitlesOfParts>
  <Company>Adobe,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wgrim@adobe.com</dc:creator>
  <cp:lastModifiedBy>Zabielski, Dawid (Contractor)</cp:lastModifiedBy>
  <cp:revision>18</cp:revision>
  <dcterms:created xsi:type="dcterms:W3CDTF">2020-03-17T17:00:03Z</dcterms:created>
  <dcterms:modified xsi:type="dcterms:W3CDTF">2021-11-19T14:12:15Z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0x0101009A3FBD3C84D7D04D8B5F522733F3DD38</vt:lpwstr>
  </property>
</Properties>
</file>